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63" r:id="rId6"/>
    <p:sldId id="299" r:id="rId7"/>
    <p:sldId id="301" r:id="rId8"/>
    <p:sldId id="300" r:id="rId9"/>
    <p:sldId id="303" r:id="rId10"/>
    <p:sldId id="314" r:id="rId11"/>
    <p:sldId id="304" r:id="rId12"/>
    <p:sldId id="305" r:id="rId13"/>
    <p:sldId id="306" r:id="rId14"/>
    <p:sldId id="307" r:id="rId15"/>
    <p:sldId id="308" r:id="rId16"/>
    <p:sldId id="309" r:id="rId17"/>
    <p:sldId id="310" r:id="rId18"/>
    <p:sldId id="311" r:id="rId19"/>
    <p:sldId id="312" r:id="rId20"/>
    <p:sldId id="313"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B11D"/>
    <a:srgbClr val="EF476F"/>
    <a:srgbClr val="5D5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9F53F-17E0-41E3-A8F8-2788AE433B1A}" v="18" dt="2020-11-22T23:57:50.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685" autoAdjust="0"/>
  </p:normalViewPr>
  <p:slideViewPr>
    <p:cSldViewPr snapToGrid="0">
      <p:cViewPr varScale="1">
        <p:scale>
          <a:sx n="74" d="100"/>
          <a:sy n="74" d="100"/>
        </p:scale>
        <p:origin x="26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8E9D30A-AE7E-4211-A00B-151A8AB87E04}" type="datetimeFigureOut">
              <a:rPr lang="en-AU" smtClean="0"/>
              <a:t>23/11/2020</a:t>
            </a:fld>
            <a:endParaRPr lang="en-AU"/>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D967C92-E8B0-4746-A4D3-448E944D8BA9}" type="slidenum">
              <a:rPr lang="en-AU" smtClean="0"/>
              <a:t>‹#›</a:t>
            </a:fld>
            <a:endParaRPr lang="en-AU"/>
          </a:p>
        </p:txBody>
      </p:sp>
    </p:spTree>
    <p:extLst>
      <p:ext uri="{BB962C8B-B14F-4D97-AF65-F5344CB8AC3E}">
        <p14:creationId xmlns:p14="http://schemas.microsoft.com/office/powerpoint/2010/main" val="195272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Log in and check the CPSU Member Advantage website for specific details on the discounts available. Please note some of the discount rates offered by specific partners can be subject to change.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Examples include: </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Woolworths groceries – 4% discount via gift cards or e-gift cards – Caltex Fuel </a:t>
            </a:r>
            <a:r>
              <a:rPr lang="en-AU" sz="1200" kern="1200" dirty="0" err="1">
                <a:solidFill>
                  <a:schemeClr val="tx1"/>
                </a:solidFill>
                <a:effectLst/>
                <a:latin typeface="+mn-lt"/>
                <a:ea typeface="+mn-ea"/>
                <a:cs typeface="+mn-cs"/>
              </a:rPr>
              <a:t>StarCash</a:t>
            </a:r>
            <a:r>
              <a:rPr lang="en-AU" sz="1200" kern="1200" dirty="0">
                <a:solidFill>
                  <a:schemeClr val="tx1"/>
                </a:solidFill>
                <a:effectLst/>
                <a:latin typeface="+mn-lt"/>
                <a:ea typeface="+mn-ea"/>
                <a:cs typeface="+mn-cs"/>
              </a:rPr>
              <a:t> gift cards include 5% discount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Coles - 4% discount via gift cards or e-gift cards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Myer – 5% discount via e-gift cards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Sephora – 7% discount via e-gift cards</a:t>
            </a:r>
          </a:p>
          <a:p>
            <a:pPr marL="171450" lvl="0" indent="-171450">
              <a:buFont typeface="Arial" panose="020B0604020202020204" pitchFamily="34" charset="0"/>
              <a:buChar char="•"/>
            </a:pPr>
            <a:r>
              <a:rPr lang="en-AU" sz="1200" kern="1200" dirty="0" err="1">
                <a:solidFill>
                  <a:schemeClr val="tx1"/>
                </a:solidFill>
                <a:effectLst/>
                <a:latin typeface="+mn-lt"/>
                <a:ea typeface="+mn-ea"/>
                <a:cs typeface="+mn-cs"/>
              </a:rPr>
              <a:t>Liquorland</a:t>
            </a:r>
            <a:r>
              <a:rPr lang="en-AU" sz="1200" kern="1200" dirty="0">
                <a:solidFill>
                  <a:schemeClr val="tx1"/>
                </a:solidFill>
                <a:effectLst/>
                <a:latin typeface="+mn-lt"/>
                <a:ea typeface="+mn-ea"/>
                <a:cs typeface="+mn-cs"/>
              </a:rPr>
              <a:t>, Vintage Cellars and First Choice Liquor - 5% discount via e-gift cards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Harvey Norman - 5% discount via e-gift cards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JB Hi-Fi - access to JB Hi-Fi Corporate Benefits Programme portal.</a:t>
            </a:r>
          </a:p>
          <a:p>
            <a:endParaRPr lang="en-AU" dirty="0"/>
          </a:p>
          <a:p>
            <a:r>
              <a:rPr lang="en-AU" dirty="0"/>
              <a:t>Examples included as per website November 2020. </a:t>
            </a:r>
          </a:p>
        </p:txBody>
      </p:sp>
      <p:sp>
        <p:nvSpPr>
          <p:cNvPr id="4" name="Slide Number Placeholder 3"/>
          <p:cNvSpPr>
            <a:spLocks noGrp="1"/>
          </p:cNvSpPr>
          <p:nvPr>
            <p:ph type="sldNum" sz="quarter" idx="5"/>
          </p:nvPr>
        </p:nvSpPr>
        <p:spPr/>
        <p:txBody>
          <a:bodyPr/>
          <a:lstStyle/>
          <a:p>
            <a:fld id="{CD967C92-E8B0-4746-A4D3-448E944D8BA9}" type="slidenum">
              <a:rPr lang="en-AU" smtClean="0"/>
              <a:t>3</a:t>
            </a:fld>
            <a:endParaRPr lang="en-AU"/>
          </a:p>
        </p:txBody>
      </p:sp>
    </p:spTree>
    <p:extLst>
      <p:ext uri="{BB962C8B-B14F-4D97-AF65-F5344CB8AC3E}">
        <p14:creationId xmlns:p14="http://schemas.microsoft.com/office/powerpoint/2010/main" val="79841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Log in and check the CPSU Member Advantage website for specific details on the discounts available. Please note some of the discount rates offered by specific partners can be subject to change.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Examples include: </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err="1">
                <a:solidFill>
                  <a:schemeClr val="tx1"/>
                </a:solidFill>
                <a:effectLst/>
                <a:latin typeface="+mn-lt"/>
                <a:ea typeface="+mn-ea"/>
                <a:cs typeface="+mn-cs"/>
              </a:rPr>
              <a:t>Specsavers</a:t>
            </a:r>
            <a:r>
              <a:rPr lang="en-AU" sz="1200" kern="1200" dirty="0">
                <a:solidFill>
                  <a:schemeClr val="tx1"/>
                </a:solidFill>
                <a:effectLst/>
                <a:latin typeface="+mn-lt"/>
                <a:ea typeface="+mn-ea"/>
                <a:cs typeface="+mn-cs"/>
              </a:rPr>
              <a:t> – access to Corporate Club including 25% off 1 pair of glasses from the $149 range or above plus additional Hot Offers and promotions throughout the year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HCF - access to HCF's exclusive Corporate Product range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Lorna Jane – 7% discount via e-gift cards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Foot Locker – 7% discount via e-gift cards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Rebel – 7.5% discount via e-gift cards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Priceline - 10% discount via e-gift cards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Kathmandu - 7.5% discount via e-gift cards</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Examples included as per website November 2020.</a:t>
            </a:r>
          </a:p>
          <a:p>
            <a:endParaRPr lang="en-AU" dirty="0"/>
          </a:p>
        </p:txBody>
      </p:sp>
      <p:sp>
        <p:nvSpPr>
          <p:cNvPr id="4" name="Slide Number Placeholder 3"/>
          <p:cNvSpPr>
            <a:spLocks noGrp="1"/>
          </p:cNvSpPr>
          <p:nvPr>
            <p:ph type="sldNum" sz="quarter" idx="5"/>
          </p:nvPr>
        </p:nvSpPr>
        <p:spPr/>
        <p:txBody>
          <a:bodyPr/>
          <a:lstStyle/>
          <a:p>
            <a:fld id="{CD967C92-E8B0-4746-A4D3-448E944D8BA9}" type="slidenum">
              <a:rPr lang="en-AU" smtClean="0"/>
              <a:t>5</a:t>
            </a:fld>
            <a:endParaRPr lang="en-AU"/>
          </a:p>
        </p:txBody>
      </p:sp>
    </p:spTree>
    <p:extLst>
      <p:ext uri="{BB962C8B-B14F-4D97-AF65-F5344CB8AC3E}">
        <p14:creationId xmlns:p14="http://schemas.microsoft.com/office/powerpoint/2010/main" val="348637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Log in and check the CPSU Member Advantage website for specific details on the discounts available. Please note some of the discount rates offered by specific partners can be subject to change.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Examples include: </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Qantas Club - Discounted corporate rates are available for 1 and 2 year renewals and new memberships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Jetstar - 2.5% discount via e-gift cards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Hertz - Reduced Excess and Set Corporate Rates or 10% off the daily rate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Examples included as per website November 2020.</a:t>
            </a:r>
          </a:p>
          <a:p>
            <a:endParaRPr lang="en-AU" dirty="0"/>
          </a:p>
        </p:txBody>
      </p:sp>
      <p:sp>
        <p:nvSpPr>
          <p:cNvPr id="4" name="Slide Number Placeholder 3"/>
          <p:cNvSpPr>
            <a:spLocks noGrp="1"/>
          </p:cNvSpPr>
          <p:nvPr>
            <p:ph type="sldNum" sz="quarter" idx="5"/>
          </p:nvPr>
        </p:nvSpPr>
        <p:spPr/>
        <p:txBody>
          <a:bodyPr/>
          <a:lstStyle/>
          <a:p>
            <a:fld id="{CD967C92-E8B0-4746-A4D3-448E944D8BA9}" type="slidenum">
              <a:rPr lang="en-AU" smtClean="0"/>
              <a:t>6</a:t>
            </a:fld>
            <a:endParaRPr lang="en-AU"/>
          </a:p>
        </p:txBody>
      </p:sp>
    </p:spTree>
    <p:extLst>
      <p:ext uri="{BB962C8B-B14F-4D97-AF65-F5344CB8AC3E}">
        <p14:creationId xmlns:p14="http://schemas.microsoft.com/office/powerpoint/2010/main" val="397564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D967C92-E8B0-4746-A4D3-448E944D8BA9}" type="slidenum">
              <a:rPr lang="en-AU" smtClean="0"/>
              <a:t>8</a:t>
            </a:fld>
            <a:endParaRPr lang="en-AU"/>
          </a:p>
        </p:txBody>
      </p:sp>
    </p:spTree>
    <p:extLst>
      <p:ext uri="{BB962C8B-B14F-4D97-AF65-F5344CB8AC3E}">
        <p14:creationId xmlns:p14="http://schemas.microsoft.com/office/powerpoint/2010/main" val="364611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D967C92-E8B0-4746-A4D3-448E944D8BA9}" type="slidenum">
              <a:rPr lang="en-AU" smtClean="0"/>
              <a:t>16</a:t>
            </a:fld>
            <a:endParaRPr lang="en-AU"/>
          </a:p>
        </p:txBody>
      </p:sp>
    </p:spTree>
    <p:extLst>
      <p:ext uri="{BB962C8B-B14F-4D97-AF65-F5344CB8AC3E}">
        <p14:creationId xmlns:p14="http://schemas.microsoft.com/office/powerpoint/2010/main" val="719515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B6DD56-8F57-4BDF-97FD-9F214B1463D9}" type="datetimeFigureOut">
              <a:rPr lang="en-AU" smtClean="0"/>
              <a:t>23/11/2020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5562DD-9B58-4992-8B2F-B0CAEE67263D}" type="slidenum">
              <a:rPr lang="en-AU" smtClean="0"/>
              <a:t>‹#›</a:t>
            </a:fld>
            <a:endParaRPr lang="en-AU"/>
          </a:p>
        </p:txBody>
      </p:sp>
    </p:spTree>
    <p:extLst>
      <p:ext uri="{BB962C8B-B14F-4D97-AF65-F5344CB8AC3E}">
        <p14:creationId xmlns:p14="http://schemas.microsoft.com/office/powerpoint/2010/main" val="216602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B6DD56-8F57-4BDF-97FD-9F214B1463D9}" type="datetimeFigureOut">
              <a:rPr lang="en-AU" smtClean="0"/>
              <a:t>23/11/2020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5562DD-9B58-4992-8B2F-B0CAEE67263D}" type="slidenum">
              <a:rPr lang="en-AU" smtClean="0"/>
              <a:t>‹#›</a:t>
            </a:fld>
            <a:endParaRPr lang="en-AU"/>
          </a:p>
        </p:txBody>
      </p:sp>
    </p:spTree>
    <p:extLst>
      <p:ext uri="{BB962C8B-B14F-4D97-AF65-F5344CB8AC3E}">
        <p14:creationId xmlns:p14="http://schemas.microsoft.com/office/powerpoint/2010/main" val="79171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B6DD56-8F57-4BDF-97FD-9F214B1463D9}" type="datetimeFigureOut">
              <a:rPr lang="en-AU" smtClean="0"/>
              <a:t>23/11/2020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5562DD-9B58-4992-8B2F-B0CAEE67263D}" type="slidenum">
              <a:rPr lang="en-AU" smtClean="0"/>
              <a:t>‹#›</a:t>
            </a:fld>
            <a:endParaRPr lang="en-AU"/>
          </a:p>
        </p:txBody>
      </p:sp>
    </p:spTree>
    <p:extLst>
      <p:ext uri="{BB962C8B-B14F-4D97-AF65-F5344CB8AC3E}">
        <p14:creationId xmlns:p14="http://schemas.microsoft.com/office/powerpoint/2010/main" val="414907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B6DD56-8F57-4BDF-97FD-9F214B1463D9}" type="datetimeFigureOut">
              <a:rPr lang="en-AU" smtClean="0"/>
              <a:t>23/11/2020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5562DD-9B58-4992-8B2F-B0CAEE67263D}" type="slidenum">
              <a:rPr lang="en-AU" smtClean="0"/>
              <a:t>‹#›</a:t>
            </a:fld>
            <a:endParaRPr lang="en-AU"/>
          </a:p>
        </p:txBody>
      </p:sp>
    </p:spTree>
    <p:extLst>
      <p:ext uri="{BB962C8B-B14F-4D97-AF65-F5344CB8AC3E}">
        <p14:creationId xmlns:p14="http://schemas.microsoft.com/office/powerpoint/2010/main" val="187145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B6DD56-8F57-4BDF-97FD-9F214B1463D9}" type="datetimeFigureOut">
              <a:rPr lang="en-AU" smtClean="0"/>
              <a:t>23/11/2020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5562DD-9B58-4992-8B2F-B0CAEE67263D}" type="slidenum">
              <a:rPr lang="en-AU" smtClean="0"/>
              <a:t>‹#›</a:t>
            </a:fld>
            <a:endParaRPr lang="en-AU"/>
          </a:p>
        </p:txBody>
      </p:sp>
    </p:spTree>
    <p:extLst>
      <p:ext uri="{BB962C8B-B14F-4D97-AF65-F5344CB8AC3E}">
        <p14:creationId xmlns:p14="http://schemas.microsoft.com/office/powerpoint/2010/main" val="356045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B6DD56-8F57-4BDF-97FD-9F214B1463D9}" type="datetimeFigureOut">
              <a:rPr lang="en-AU" smtClean="0"/>
              <a:t>23/11/2020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B5562DD-9B58-4992-8B2F-B0CAEE67263D}" type="slidenum">
              <a:rPr lang="en-AU" smtClean="0"/>
              <a:t>‹#›</a:t>
            </a:fld>
            <a:endParaRPr lang="en-AU"/>
          </a:p>
        </p:txBody>
      </p:sp>
    </p:spTree>
    <p:extLst>
      <p:ext uri="{BB962C8B-B14F-4D97-AF65-F5344CB8AC3E}">
        <p14:creationId xmlns:p14="http://schemas.microsoft.com/office/powerpoint/2010/main" val="329015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B6DD56-8F57-4BDF-97FD-9F214B1463D9}" type="datetimeFigureOut">
              <a:rPr lang="en-AU" smtClean="0"/>
              <a:t>23/11/2020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B5562DD-9B58-4992-8B2F-B0CAEE67263D}" type="slidenum">
              <a:rPr lang="en-AU" smtClean="0"/>
              <a:t>‹#›</a:t>
            </a:fld>
            <a:endParaRPr lang="en-AU"/>
          </a:p>
        </p:txBody>
      </p:sp>
    </p:spTree>
    <p:extLst>
      <p:ext uri="{BB962C8B-B14F-4D97-AF65-F5344CB8AC3E}">
        <p14:creationId xmlns:p14="http://schemas.microsoft.com/office/powerpoint/2010/main" val="686603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B6DD56-8F57-4BDF-97FD-9F214B1463D9}" type="datetimeFigureOut">
              <a:rPr lang="en-AU" smtClean="0"/>
              <a:t>23/11/2020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B5562DD-9B58-4992-8B2F-B0CAEE67263D}" type="slidenum">
              <a:rPr lang="en-AU" smtClean="0"/>
              <a:t>‹#›</a:t>
            </a:fld>
            <a:endParaRPr lang="en-AU"/>
          </a:p>
        </p:txBody>
      </p:sp>
    </p:spTree>
    <p:extLst>
      <p:ext uri="{BB962C8B-B14F-4D97-AF65-F5344CB8AC3E}">
        <p14:creationId xmlns:p14="http://schemas.microsoft.com/office/powerpoint/2010/main" val="278862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6DD56-8F57-4BDF-97FD-9F214B1463D9}" type="datetimeFigureOut">
              <a:rPr lang="en-AU" smtClean="0"/>
              <a:t>23/11/2020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B5562DD-9B58-4992-8B2F-B0CAEE67263D}" type="slidenum">
              <a:rPr lang="en-AU" smtClean="0"/>
              <a:t>‹#›</a:t>
            </a:fld>
            <a:endParaRPr lang="en-AU"/>
          </a:p>
        </p:txBody>
      </p:sp>
    </p:spTree>
    <p:extLst>
      <p:ext uri="{BB962C8B-B14F-4D97-AF65-F5344CB8AC3E}">
        <p14:creationId xmlns:p14="http://schemas.microsoft.com/office/powerpoint/2010/main" val="82741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B6DD56-8F57-4BDF-97FD-9F214B1463D9}" type="datetimeFigureOut">
              <a:rPr lang="en-AU" smtClean="0"/>
              <a:t>23/11/2020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B5562DD-9B58-4992-8B2F-B0CAEE67263D}" type="slidenum">
              <a:rPr lang="en-AU" smtClean="0"/>
              <a:t>‹#›</a:t>
            </a:fld>
            <a:endParaRPr lang="en-AU"/>
          </a:p>
        </p:txBody>
      </p:sp>
    </p:spTree>
    <p:extLst>
      <p:ext uri="{BB962C8B-B14F-4D97-AF65-F5344CB8AC3E}">
        <p14:creationId xmlns:p14="http://schemas.microsoft.com/office/powerpoint/2010/main" val="201464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B6DD56-8F57-4BDF-97FD-9F214B1463D9}" type="datetimeFigureOut">
              <a:rPr lang="en-AU" smtClean="0"/>
              <a:t>23/11/2020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B5562DD-9B58-4992-8B2F-B0CAEE67263D}" type="slidenum">
              <a:rPr lang="en-AU" smtClean="0"/>
              <a:t>‹#›</a:t>
            </a:fld>
            <a:endParaRPr lang="en-AU"/>
          </a:p>
        </p:txBody>
      </p:sp>
    </p:spTree>
    <p:extLst>
      <p:ext uri="{BB962C8B-B14F-4D97-AF65-F5344CB8AC3E}">
        <p14:creationId xmlns:p14="http://schemas.microsoft.com/office/powerpoint/2010/main" val="124459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6DD56-8F57-4BDF-97FD-9F214B1463D9}" type="datetimeFigureOut">
              <a:rPr lang="en-AU" smtClean="0"/>
              <a:t>23/11/2020</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562DD-9B58-4992-8B2F-B0CAEE67263D}" type="slidenum">
              <a:rPr lang="en-AU" smtClean="0"/>
              <a:t>‹#›</a:t>
            </a:fld>
            <a:endParaRPr lang="en-AU"/>
          </a:p>
        </p:txBody>
      </p:sp>
    </p:spTree>
    <p:extLst>
      <p:ext uri="{BB962C8B-B14F-4D97-AF65-F5344CB8AC3E}">
        <p14:creationId xmlns:p14="http://schemas.microsoft.com/office/powerpoint/2010/main" val="4119877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0A96575F-CE46-4373-B43B-8DDCD2EDC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ubtitle 2">
            <a:extLst>
              <a:ext uri="{FF2B5EF4-FFF2-40B4-BE49-F238E27FC236}">
                <a16:creationId xmlns:a16="http://schemas.microsoft.com/office/drawing/2014/main" id="{20491D13-46E5-4F8C-BBE3-52324B279E91}"/>
              </a:ext>
            </a:extLst>
          </p:cNvPr>
          <p:cNvSpPr>
            <a:spLocks noGrp="1"/>
          </p:cNvSpPr>
          <p:nvPr>
            <p:ph type="subTitle" idx="1"/>
          </p:nvPr>
        </p:nvSpPr>
        <p:spPr>
          <a:xfrm>
            <a:off x="403787" y="2239301"/>
            <a:ext cx="4685571" cy="3390200"/>
          </a:xfrm>
        </p:spPr>
        <p:txBody>
          <a:bodyPr>
            <a:normAutofit/>
          </a:bodyPr>
          <a:lstStyle/>
          <a:p>
            <a:pPr marL="342900" indent="-342900" algn="l">
              <a:buFont typeface="Arial" panose="020B0604020202020204" pitchFamily="34" charset="0"/>
              <a:buChar char="•"/>
            </a:pPr>
            <a:r>
              <a:rPr lang="en-AU" sz="2800" dirty="0">
                <a:solidFill>
                  <a:srgbClr val="FFC000"/>
                </a:solidFill>
                <a:latin typeface="Franklin Gothic Medium" panose="020B0603020102020204" pitchFamily="34" charset="0"/>
              </a:rPr>
              <a:t>Member advantage </a:t>
            </a:r>
          </a:p>
          <a:p>
            <a:pPr marL="342900" indent="-342900" algn="l">
              <a:buFont typeface="Arial" panose="020B0604020202020204" pitchFamily="34" charset="0"/>
              <a:buChar char="•"/>
            </a:pPr>
            <a:r>
              <a:rPr lang="en-AU" sz="2800" dirty="0">
                <a:solidFill>
                  <a:schemeClr val="bg2"/>
                </a:solidFill>
                <a:latin typeface="Franklin Gothic Medium" panose="020B0603020102020204" pitchFamily="34" charset="0"/>
              </a:rPr>
              <a:t>Member support </a:t>
            </a:r>
          </a:p>
          <a:p>
            <a:pPr marL="342900" indent="-342900" algn="l">
              <a:buFont typeface="Arial" panose="020B0604020202020204" pitchFamily="34" charset="0"/>
              <a:buChar char="•"/>
            </a:pPr>
            <a:r>
              <a:rPr lang="en-AU" sz="2800" dirty="0">
                <a:solidFill>
                  <a:schemeClr val="bg2"/>
                </a:solidFill>
                <a:latin typeface="Franklin Gothic Medium" panose="020B0603020102020204" pitchFamily="34" charset="0"/>
              </a:rPr>
              <a:t>Member cover </a:t>
            </a:r>
          </a:p>
          <a:p>
            <a:pPr marL="342900" indent="-342900" algn="l">
              <a:buFont typeface="Arial" panose="020B0604020202020204" pitchFamily="34" charset="0"/>
              <a:buChar char="•"/>
            </a:pPr>
            <a:r>
              <a:rPr lang="en-AU" sz="2800" dirty="0">
                <a:solidFill>
                  <a:schemeClr val="bg2"/>
                </a:solidFill>
                <a:latin typeface="Franklin Gothic Medium" panose="020B0603020102020204" pitchFamily="34" charset="0"/>
              </a:rPr>
              <a:t>Member protect </a:t>
            </a:r>
          </a:p>
          <a:p>
            <a:pPr marL="342900" indent="-342900" algn="l">
              <a:buFont typeface="Arial" panose="020B0604020202020204" pitchFamily="34" charset="0"/>
              <a:buChar char="•"/>
            </a:pPr>
            <a:r>
              <a:rPr lang="en-AU" sz="2800" dirty="0">
                <a:solidFill>
                  <a:schemeClr val="bg2"/>
                </a:solidFill>
                <a:latin typeface="Franklin Gothic Medium" panose="020B0603020102020204" pitchFamily="34" charset="0"/>
              </a:rPr>
              <a:t>Member development</a:t>
            </a:r>
          </a:p>
        </p:txBody>
      </p:sp>
    </p:spTree>
    <p:extLst>
      <p:ext uri="{BB962C8B-B14F-4D97-AF65-F5344CB8AC3E}">
        <p14:creationId xmlns:p14="http://schemas.microsoft.com/office/powerpoint/2010/main" val="385448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6AD88B6C-E0DF-4A38-BB9F-30E0D017D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A9033BCE-0A76-45CB-8554-DE0E089D7D20}"/>
              </a:ext>
            </a:extLst>
          </p:cNvPr>
          <p:cNvSpPr txBox="1">
            <a:spLocks/>
          </p:cNvSpPr>
          <p:nvPr/>
        </p:nvSpPr>
        <p:spPr>
          <a:xfrm>
            <a:off x="288374" y="243906"/>
            <a:ext cx="7772400" cy="86931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5400" dirty="0">
                <a:solidFill>
                  <a:schemeClr val="bg2"/>
                </a:solidFill>
                <a:latin typeface="Franklin Gothic Heavy" panose="020B0903020102020204" pitchFamily="34" charset="0"/>
              </a:rPr>
              <a:t>Member support</a:t>
            </a:r>
          </a:p>
        </p:txBody>
      </p:sp>
      <p:sp>
        <p:nvSpPr>
          <p:cNvPr id="9" name="Subtitle 2">
            <a:extLst>
              <a:ext uri="{FF2B5EF4-FFF2-40B4-BE49-F238E27FC236}">
                <a16:creationId xmlns:a16="http://schemas.microsoft.com/office/drawing/2014/main" id="{93C13F2E-7186-4E11-BA58-CE97623BB801}"/>
              </a:ext>
            </a:extLst>
          </p:cNvPr>
          <p:cNvSpPr>
            <a:spLocks noGrp="1"/>
          </p:cNvSpPr>
          <p:nvPr>
            <p:ph type="subTitle" idx="1"/>
          </p:nvPr>
        </p:nvSpPr>
        <p:spPr>
          <a:xfrm>
            <a:off x="403786" y="1685854"/>
            <a:ext cx="4396814" cy="4209620"/>
          </a:xfrm>
        </p:spPr>
        <p:txBody>
          <a:bodyPr>
            <a:normAutofit fontScale="92500"/>
          </a:bodyPr>
          <a:lstStyle/>
          <a:p>
            <a:pPr algn="l"/>
            <a:r>
              <a:rPr lang="en-AU" dirty="0">
                <a:solidFill>
                  <a:schemeClr val="bg1"/>
                </a:solidFill>
                <a:latin typeface="Franklin Gothic Medium" panose="020B0603020102020204" pitchFamily="34" charset="0"/>
              </a:rPr>
              <a:t>Members can get </a:t>
            </a:r>
            <a:r>
              <a:rPr lang="en-AU" dirty="0">
                <a:solidFill>
                  <a:srgbClr val="F0B11D"/>
                </a:solidFill>
                <a:latin typeface="Franklin Gothic Medium" panose="020B0603020102020204" pitchFamily="34" charset="0"/>
              </a:rPr>
              <a:t>advice</a:t>
            </a:r>
            <a:r>
              <a:rPr lang="en-AU" dirty="0">
                <a:solidFill>
                  <a:schemeClr val="bg1"/>
                </a:solidFill>
                <a:latin typeface="Franklin Gothic Medium" panose="020B0603020102020204" pitchFamily="34" charset="0"/>
              </a:rPr>
              <a:t>, </a:t>
            </a:r>
            <a:r>
              <a:rPr lang="en-AU" dirty="0">
                <a:solidFill>
                  <a:srgbClr val="F0B11D"/>
                </a:solidFill>
                <a:latin typeface="Franklin Gothic Medium" panose="020B0603020102020204" pitchFamily="34" charset="0"/>
              </a:rPr>
              <a:t>analysis</a:t>
            </a:r>
            <a:r>
              <a:rPr lang="en-AU" dirty="0">
                <a:solidFill>
                  <a:schemeClr val="bg1"/>
                </a:solidFill>
                <a:latin typeface="Franklin Gothic Medium" panose="020B0603020102020204" pitchFamily="34" charset="0"/>
              </a:rPr>
              <a:t> and </a:t>
            </a:r>
            <a:r>
              <a:rPr lang="en-AU" dirty="0">
                <a:solidFill>
                  <a:srgbClr val="F0B11D"/>
                </a:solidFill>
                <a:latin typeface="Franklin Gothic Medium" panose="020B0603020102020204" pitchFamily="34" charset="0"/>
              </a:rPr>
              <a:t>representation</a:t>
            </a:r>
            <a:r>
              <a:rPr lang="en-AU" dirty="0">
                <a:solidFill>
                  <a:schemeClr val="bg1"/>
                </a:solidFill>
                <a:latin typeface="Franklin Gothic Medium" panose="020B0603020102020204" pitchFamily="34" charset="0"/>
              </a:rPr>
              <a:t> for </a:t>
            </a:r>
            <a:r>
              <a:rPr lang="en-AU" dirty="0">
                <a:solidFill>
                  <a:srgbClr val="F0B11D"/>
                </a:solidFill>
                <a:latin typeface="Franklin Gothic Medium" panose="020B0603020102020204" pitchFamily="34" charset="0"/>
              </a:rPr>
              <a:t>workplace issues</a:t>
            </a:r>
            <a:r>
              <a:rPr lang="en-AU" dirty="0">
                <a:solidFill>
                  <a:schemeClr val="bg1"/>
                </a:solidFill>
                <a:latin typeface="Franklin Gothic Medium" panose="020B0603020102020204" pitchFamily="34" charset="0"/>
              </a:rPr>
              <a:t> </a:t>
            </a:r>
          </a:p>
          <a:p>
            <a:pPr algn="l"/>
            <a:r>
              <a:rPr lang="en-AU" dirty="0">
                <a:solidFill>
                  <a:schemeClr val="bg1"/>
                </a:solidFill>
                <a:latin typeface="Franklin Gothic Medium" panose="020B0603020102020204" pitchFamily="34" charset="0"/>
              </a:rPr>
              <a:t>Staff Association </a:t>
            </a:r>
            <a:r>
              <a:rPr lang="en-AU" dirty="0">
                <a:solidFill>
                  <a:srgbClr val="F0B11D"/>
                </a:solidFill>
                <a:latin typeface="Franklin Gothic Medium" panose="020B0603020102020204" pitchFamily="34" charset="0"/>
              </a:rPr>
              <a:t>delegates</a:t>
            </a:r>
            <a:r>
              <a:rPr lang="en-AU" dirty="0">
                <a:solidFill>
                  <a:schemeClr val="bg1"/>
                </a:solidFill>
                <a:latin typeface="Franklin Gothic Medium" panose="020B0603020102020204" pitchFamily="34" charset="0"/>
              </a:rPr>
              <a:t> have training and experience supporting members in the workplace  </a:t>
            </a:r>
          </a:p>
          <a:p>
            <a:pPr algn="l"/>
            <a:r>
              <a:rPr lang="en-AU" dirty="0">
                <a:solidFill>
                  <a:schemeClr val="bg1"/>
                </a:solidFill>
                <a:latin typeface="Franklin Gothic Medium" panose="020B0603020102020204" pitchFamily="34" charset="0"/>
              </a:rPr>
              <a:t>Our </a:t>
            </a:r>
            <a:r>
              <a:rPr lang="en-AU" dirty="0">
                <a:solidFill>
                  <a:srgbClr val="F0B11D"/>
                </a:solidFill>
                <a:latin typeface="Franklin Gothic Medium" panose="020B0603020102020204" pitchFamily="34" charset="0"/>
              </a:rPr>
              <a:t>organisers</a:t>
            </a:r>
            <a:r>
              <a:rPr lang="en-AU" dirty="0">
                <a:solidFill>
                  <a:schemeClr val="bg1"/>
                </a:solidFill>
                <a:latin typeface="Franklin Gothic Medium" panose="020B0603020102020204" pitchFamily="34" charset="0"/>
              </a:rPr>
              <a:t> have expertise in workplace legislation and CSIRO policy for complex matters</a:t>
            </a:r>
          </a:p>
          <a:p>
            <a:pPr algn="l"/>
            <a:r>
              <a:rPr lang="en-AU" dirty="0">
                <a:solidFill>
                  <a:schemeClr val="bg1"/>
                </a:solidFill>
                <a:latin typeface="Franklin Gothic Medium" panose="020B0603020102020204" pitchFamily="34" charset="0"/>
              </a:rPr>
              <a:t>For assistance visit  </a:t>
            </a:r>
            <a:r>
              <a:rPr lang="en-AU" dirty="0">
                <a:solidFill>
                  <a:srgbClr val="F0B11D"/>
                </a:solidFill>
                <a:latin typeface="Franklin Gothic Medium" panose="020B0603020102020204" pitchFamily="34" charset="0"/>
              </a:rPr>
              <a:t>csirostaff.org.au/about/our-people</a:t>
            </a:r>
          </a:p>
          <a:p>
            <a:pPr algn="l"/>
            <a:endParaRPr lang="en-AU" dirty="0">
              <a:solidFill>
                <a:schemeClr val="bg1"/>
              </a:solidFill>
              <a:latin typeface="Franklin Gothic Medium" panose="020B0603020102020204" pitchFamily="34" charset="0"/>
            </a:endParaRPr>
          </a:p>
          <a:p>
            <a:pPr marL="342900" indent="-342900" algn="l">
              <a:buFont typeface="Arial" panose="020B0604020202020204" pitchFamily="34" charset="0"/>
              <a:buChar char="•"/>
            </a:pPr>
            <a:endParaRPr lang="en-AU" dirty="0">
              <a:solidFill>
                <a:schemeClr val="bg1"/>
              </a:solidFill>
              <a:latin typeface="Franklin Gothic Medium" panose="020B0603020102020204" pitchFamily="34" charset="0"/>
            </a:endParaRPr>
          </a:p>
        </p:txBody>
      </p:sp>
      <p:pic>
        <p:nvPicPr>
          <p:cNvPr id="3" name="Picture 2">
            <a:extLst>
              <a:ext uri="{FF2B5EF4-FFF2-40B4-BE49-F238E27FC236}">
                <a16:creationId xmlns:a16="http://schemas.microsoft.com/office/drawing/2014/main" id="{B4839651-3795-41A7-A52F-8ED72C47B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90976">
            <a:off x="4825361" y="874733"/>
            <a:ext cx="2981898" cy="2966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erson with collar shirt&#10;&#10;Description automatically generated">
            <a:extLst>
              <a:ext uri="{FF2B5EF4-FFF2-40B4-BE49-F238E27FC236}">
                <a16:creationId xmlns:a16="http://schemas.microsoft.com/office/drawing/2014/main" id="{DEBDC906-57BD-4C30-B184-D40D93910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5006">
            <a:off x="6679078" y="2578102"/>
            <a:ext cx="2244815" cy="1511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person looking at the camera&#10;&#10;Description automatically generated">
            <a:extLst>
              <a:ext uri="{FF2B5EF4-FFF2-40B4-BE49-F238E27FC236}">
                <a16:creationId xmlns:a16="http://schemas.microsoft.com/office/drawing/2014/main" id="{808552F7-DAD4-4C97-B889-D948AC4DDC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56620">
            <a:off x="4864478" y="4078923"/>
            <a:ext cx="3915404" cy="1844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941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2000"/>
                                        <p:tgtEl>
                                          <p:spTgt spid="9">
                                            <p:txEl>
                                              <p:pRg st="3" end="3"/>
                                            </p:txEl>
                                          </p:spTgt>
                                        </p:tgtEl>
                                      </p:cBhvr>
                                    </p:animEffect>
                                  </p:childTnLst>
                                </p:cTn>
                              </p:par>
                            </p:childTnLst>
                          </p:cTn>
                        </p:par>
                        <p:par>
                          <p:cTn id="24" fill="hold">
                            <p:stCondLst>
                              <p:cond delay="10000"/>
                            </p:stCondLst>
                            <p:childTnLst>
                              <p:par>
                                <p:cTn id="25" presetID="31"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par>
                          <p:cTn id="31" fill="hold">
                            <p:stCondLst>
                              <p:cond delay="11000"/>
                            </p:stCondLst>
                            <p:childTnLst>
                              <p:par>
                                <p:cTn id="32" presetID="31"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 calcmode="lin" valueType="num">
                                      <p:cBhvr>
                                        <p:cTn id="36" dur="1000" fill="hold"/>
                                        <p:tgtEl>
                                          <p:spTgt spid="6"/>
                                        </p:tgtEl>
                                        <p:attrNameLst>
                                          <p:attrName>style.rotation</p:attrName>
                                        </p:attrNameLst>
                                      </p:cBhvr>
                                      <p:tavLst>
                                        <p:tav tm="0">
                                          <p:val>
                                            <p:fltVal val="90"/>
                                          </p:val>
                                        </p:tav>
                                        <p:tav tm="100000">
                                          <p:val>
                                            <p:fltVal val="0"/>
                                          </p:val>
                                        </p:tav>
                                      </p:tavLst>
                                    </p:anim>
                                    <p:animEffect transition="in" filter="fade">
                                      <p:cBhvr>
                                        <p:cTn id="37" dur="1000"/>
                                        <p:tgtEl>
                                          <p:spTgt spid="6"/>
                                        </p:tgtEl>
                                      </p:cBhvr>
                                    </p:animEffect>
                                  </p:childTnLst>
                                </p:cTn>
                              </p:par>
                            </p:childTnLst>
                          </p:cTn>
                        </p:par>
                        <p:par>
                          <p:cTn id="38" fill="hold">
                            <p:stCondLst>
                              <p:cond delay="12000"/>
                            </p:stCondLst>
                            <p:childTnLst>
                              <p:par>
                                <p:cTn id="39" presetID="3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0A96575F-CE46-4373-B43B-8DDCD2EDC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ubtitle 2">
            <a:extLst>
              <a:ext uri="{FF2B5EF4-FFF2-40B4-BE49-F238E27FC236}">
                <a16:creationId xmlns:a16="http://schemas.microsoft.com/office/drawing/2014/main" id="{20491D13-46E5-4F8C-BBE3-52324B279E91}"/>
              </a:ext>
            </a:extLst>
          </p:cNvPr>
          <p:cNvSpPr>
            <a:spLocks noGrp="1"/>
          </p:cNvSpPr>
          <p:nvPr>
            <p:ph type="subTitle" idx="1"/>
          </p:nvPr>
        </p:nvSpPr>
        <p:spPr>
          <a:xfrm>
            <a:off x="403787" y="2239301"/>
            <a:ext cx="4685571" cy="3390200"/>
          </a:xfrm>
        </p:spPr>
        <p:txBody>
          <a:bodyPr>
            <a:normAutofit/>
          </a:bodyPr>
          <a:lstStyle/>
          <a:p>
            <a:pPr marL="342900" indent="-342900" algn="l">
              <a:buFont typeface="Arial" panose="020B0604020202020204" pitchFamily="34" charset="0"/>
              <a:buChar char="•"/>
            </a:pPr>
            <a:r>
              <a:rPr lang="en-AU" sz="2800" dirty="0">
                <a:solidFill>
                  <a:schemeClr val="bg1">
                    <a:lumMod val="95000"/>
                  </a:schemeClr>
                </a:solidFill>
                <a:latin typeface="Franklin Gothic Medium" panose="020B0603020102020204" pitchFamily="34" charset="0"/>
              </a:rPr>
              <a:t>Member advantage </a:t>
            </a:r>
          </a:p>
          <a:p>
            <a:pPr marL="342900" indent="-342900" algn="l">
              <a:buFont typeface="Arial" panose="020B0604020202020204" pitchFamily="34" charset="0"/>
              <a:buChar char="•"/>
            </a:pPr>
            <a:r>
              <a:rPr lang="en-AU" sz="2800" dirty="0">
                <a:solidFill>
                  <a:schemeClr val="bg1"/>
                </a:solidFill>
                <a:latin typeface="Franklin Gothic Medium" panose="020B0603020102020204" pitchFamily="34" charset="0"/>
              </a:rPr>
              <a:t>Member support </a:t>
            </a:r>
          </a:p>
          <a:p>
            <a:pPr marL="342900" indent="-342900" algn="l">
              <a:buFont typeface="Arial" panose="020B0604020202020204" pitchFamily="34" charset="0"/>
              <a:buChar char="•"/>
            </a:pPr>
            <a:r>
              <a:rPr lang="en-AU" sz="2800" dirty="0">
                <a:solidFill>
                  <a:srgbClr val="FFC000"/>
                </a:solidFill>
                <a:latin typeface="Franklin Gothic Medium" panose="020B0603020102020204" pitchFamily="34" charset="0"/>
              </a:rPr>
              <a:t>Member cover </a:t>
            </a:r>
          </a:p>
          <a:p>
            <a:pPr marL="342900" indent="-342900" algn="l">
              <a:buFont typeface="Arial" panose="020B0604020202020204" pitchFamily="34" charset="0"/>
              <a:buChar char="•"/>
            </a:pPr>
            <a:r>
              <a:rPr lang="en-AU" sz="2800" dirty="0">
                <a:solidFill>
                  <a:schemeClr val="bg2"/>
                </a:solidFill>
                <a:latin typeface="Franklin Gothic Medium" panose="020B0603020102020204" pitchFamily="34" charset="0"/>
              </a:rPr>
              <a:t>Member protect </a:t>
            </a:r>
          </a:p>
          <a:p>
            <a:pPr marL="342900" indent="-342900" algn="l">
              <a:buFont typeface="Arial" panose="020B0604020202020204" pitchFamily="34" charset="0"/>
              <a:buChar char="•"/>
            </a:pPr>
            <a:r>
              <a:rPr lang="en-AU" sz="2800" dirty="0">
                <a:solidFill>
                  <a:schemeClr val="bg2"/>
                </a:solidFill>
                <a:latin typeface="Franklin Gothic Medium" panose="020B0603020102020204" pitchFamily="34" charset="0"/>
              </a:rPr>
              <a:t>Member development</a:t>
            </a:r>
          </a:p>
        </p:txBody>
      </p:sp>
    </p:spTree>
    <p:extLst>
      <p:ext uri="{BB962C8B-B14F-4D97-AF65-F5344CB8AC3E}">
        <p14:creationId xmlns:p14="http://schemas.microsoft.com/office/powerpoint/2010/main" val="116033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6AD88B6C-E0DF-4A38-BB9F-30E0D017D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A9033BCE-0A76-45CB-8554-DE0E089D7D20}"/>
              </a:ext>
            </a:extLst>
          </p:cNvPr>
          <p:cNvSpPr txBox="1">
            <a:spLocks/>
          </p:cNvSpPr>
          <p:nvPr/>
        </p:nvSpPr>
        <p:spPr>
          <a:xfrm>
            <a:off x="288374" y="243906"/>
            <a:ext cx="7772400" cy="86931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5400" dirty="0">
                <a:solidFill>
                  <a:schemeClr val="bg2"/>
                </a:solidFill>
                <a:latin typeface="Franklin Gothic Heavy" panose="020B0903020102020204" pitchFamily="34" charset="0"/>
              </a:rPr>
              <a:t>Member cover</a:t>
            </a:r>
          </a:p>
        </p:txBody>
      </p:sp>
      <p:sp>
        <p:nvSpPr>
          <p:cNvPr id="9" name="Subtitle 2">
            <a:extLst>
              <a:ext uri="{FF2B5EF4-FFF2-40B4-BE49-F238E27FC236}">
                <a16:creationId xmlns:a16="http://schemas.microsoft.com/office/drawing/2014/main" id="{93C13F2E-7186-4E11-BA58-CE97623BB801}"/>
              </a:ext>
            </a:extLst>
          </p:cNvPr>
          <p:cNvSpPr>
            <a:spLocks noGrp="1"/>
          </p:cNvSpPr>
          <p:nvPr>
            <p:ph type="subTitle" idx="1"/>
          </p:nvPr>
        </p:nvSpPr>
        <p:spPr>
          <a:xfrm>
            <a:off x="403784" y="1685854"/>
            <a:ext cx="5539816" cy="4209620"/>
          </a:xfrm>
        </p:spPr>
        <p:txBody>
          <a:bodyPr>
            <a:normAutofit fontScale="92500" lnSpcReduction="10000"/>
          </a:bodyPr>
          <a:lstStyle/>
          <a:p>
            <a:pPr algn="l"/>
            <a:r>
              <a:rPr lang="en-AU" dirty="0">
                <a:solidFill>
                  <a:schemeClr val="bg1"/>
                </a:solidFill>
                <a:latin typeface="Franklin Gothic Medium" panose="020B0603020102020204" pitchFamily="34" charset="0"/>
              </a:rPr>
              <a:t>CSIRO employees are </a:t>
            </a:r>
            <a:r>
              <a:rPr lang="en-AU" dirty="0">
                <a:solidFill>
                  <a:srgbClr val="FFC000"/>
                </a:solidFill>
                <a:latin typeface="Franklin Gothic Medium" panose="020B0603020102020204" pitchFamily="34" charset="0"/>
              </a:rPr>
              <a:t>not covered </a:t>
            </a:r>
            <a:r>
              <a:rPr lang="en-AU" dirty="0">
                <a:solidFill>
                  <a:schemeClr val="bg1"/>
                </a:solidFill>
                <a:latin typeface="Franklin Gothic Medium" panose="020B0603020102020204" pitchFamily="34" charset="0"/>
              </a:rPr>
              <a:t>by </a:t>
            </a:r>
            <a:r>
              <a:rPr lang="en-AU" dirty="0">
                <a:solidFill>
                  <a:srgbClr val="FFC000"/>
                </a:solidFill>
                <a:latin typeface="Franklin Gothic Medium" panose="020B0603020102020204" pitchFamily="34" charset="0"/>
              </a:rPr>
              <a:t>workers’ compensation</a:t>
            </a:r>
            <a:r>
              <a:rPr lang="en-AU" dirty="0">
                <a:solidFill>
                  <a:schemeClr val="bg1"/>
                </a:solidFill>
                <a:latin typeface="Franklin Gothic Medium" panose="020B0603020102020204" pitchFamily="34" charset="0"/>
              </a:rPr>
              <a:t> during </a:t>
            </a:r>
            <a:r>
              <a:rPr lang="en-AU" dirty="0">
                <a:solidFill>
                  <a:srgbClr val="FFC000"/>
                </a:solidFill>
                <a:latin typeface="Franklin Gothic Medium" panose="020B0603020102020204" pitchFamily="34" charset="0"/>
              </a:rPr>
              <a:t>travel</a:t>
            </a:r>
            <a:r>
              <a:rPr lang="en-AU" dirty="0">
                <a:solidFill>
                  <a:schemeClr val="bg1"/>
                </a:solidFill>
                <a:latin typeface="Franklin Gothic Medium" panose="020B0603020102020204" pitchFamily="34" charset="0"/>
              </a:rPr>
              <a:t> to and from the workplace </a:t>
            </a:r>
          </a:p>
          <a:p>
            <a:pPr algn="l"/>
            <a:r>
              <a:rPr lang="en-AU" dirty="0">
                <a:solidFill>
                  <a:schemeClr val="bg1"/>
                </a:solidFill>
                <a:latin typeface="Franklin Gothic Medium" panose="020B0603020102020204" pitchFamily="34" charset="0"/>
              </a:rPr>
              <a:t>However </a:t>
            </a:r>
            <a:r>
              <a:rPr lang="en-AU" dirty="0">
                <a:solidFill>
                  <a:srgbClr val="FFC000"/>
                </a:solidFill>
                <a:latin typeface="Franklin Gothic Medium" panose="020B0603020102020204" pitchFamily="34" charset="0"/>
              </a:rPr>
              <a:t>all Staff Association members receive free journey cover </a:t>
            </a:r>
            <a:r>
              <a:rPr lang="en-AU" dirty="0">
                <a:solidFill>
                  <a:schemeClr val="bg1"/>
                </a:solidFill>
                <a:latin typeface="Franklin Gothic Medium" panose="020B0603020102020204" pitchFamily="34" charset="0"/>
              </a:rPr>
              <a:t>in the form of income protection insurance  </a:t>
            </a:r>
          </a:p>
          <a:p>
            <a:pPr algn="l"/>
            <a:r>
              <a:rPr lang="en-AU" dirty="0">
                <a:solidFill>
                  <a:schemeClr val="bg1"/>
                </a:solidFill>
                <a:latin typeface="Franklin Gothic Medium" panose="020B0603020102020204" pitchFamily="34" charset="0"/>
              </a:rPr>
              <a:t>If you have an accident and are seriously injured on your journey to or from the workplace and don’t have enough sick leave credits to cover time off work, the </a:t>
            </a:r>
            <a:r>
              <a:rPr lang="en-AU" dirty="0">
                <a:solidFill>
                  <a:srgbClr val="FFC000"/>
                </a:solidFill>
                <a:latin typeface="Franklin Gothic Medium" panose="020B0603020102020204" pitchFamily="34" charset="0"/>
              </a:rPr>
              <a:t>income protection insurance </a:t>
            </a:r>
            <a:r>
              <a:rPr lang="en-AU" dirty="0">
                <a:solidFill>
                  <a:schemeClr val="bg1"/>
                </a:solidFill>
                <a:latin typeface="Franklin Gothic Medium" panose="020B0603020102020204" pitchFamily="34" charset="0"/>
              </a:rPr>
              <a:t>takes effect </a:t>
            </a:r>
          </a:p>
          <a:p>
            <a:pPr algn="l"/>
            <a:r>
              <a:rPr lang="en-AU" dirty="0">
                <a:solidFill>
                  <a:schemeClr val="bg1"/>
                </a:solidFill>
                <a:latin typeface="Franklin Gothic Medium" panose="020B0603020102020204" pitchFamily="34" charset="0"/>
              </a:rPr>
              <a:t>Conditions apply. For more information visit </a:t>
            </a:r>
            <a:r>
              <a:rPr lang="en-AU" dirty="0">
                <a:solidFill>
                  <a:srgbClr val="FFC000"/>
                </a:solidFill>
                <a:latin typeface="Franklin Gothic Medium" panose="020B0603020102020204" pitchFamily="34" charset="0"/>
              </a:rPr>
              <a:t>csirostaff.org.au/benefits/journey-insurance</a:t>
            </a:r>
          </a:p>
          <a:p>
            <a:pPr algn="l"/>
            <a:endParaRPr lang="en-AU" dirty="0">
              <a:solidFill>
                <a:schemeClr val="bg1"/>
              </a:solidFill>
              <a:latin typeface="Franklin Gothic Medium" panose="020B0603020102020204" pitchFamily="34" charset="0"/>
            </a:endParaRPr>
          </a:p>
          <a:p>
            <a:pPr marL="342900" indent="-342900" algn="l">
              <a:buFont typeface="Arial" panose="020B0604020202020204" pitchFamily="34" charset="0"/>
              <a:buChar char="•"/>
            </a:pPr>
            <a:endParaRPr lang="en-AU" dirty="0">
              <a:solidFill>
                <a:schemeClr val="bg1"/>
              </a:solidFill>
              <a:latin typeface="Franklin Gothic Medium" panose="020B0603020102020204" pitchFamily="34" charset="0"/>
            </a:endParaRPr>
          </a:p>
        </p:txBody>
      </p:sp>
      <p:pic>
        <p:nvPicPr>
          <p:cNvPr id="5" name="Picture 4" descr="A close up of a logo&#10;&#10;Description automatically generated">
            <a:extLst>
              <a:ext uri="{FF2B5EF4-FFF2-40B4-BE49-F238E27FC236}">
                <a16:creationId xmlns:a16="http://schemas.microsoft.com/office/drawing/2014/main" id="{CD2C8AAE-A771-4DE9-8349-48804E24D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78398">
            <a:off x="6187978" y="409766"/>
            <a:ext cx="3274827" cy="4629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screenshot of text&#10;&#10;Description automatically generated">
            <a:extLst>
              <a:ext uri="{FF2B5EF4-FFF2-40B4-BE49-F238E27FC236}">
                <a16:creationId xmlns:a16="http://schemas.microsoft.com/office/drawing/2014/main" id="{1F6BE44E-749D-424A-9A7F-F022AB8B1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9108">
            <a:off x="5826823" y="2956385"/>
            <a:ext cx="2118694" cy="2996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91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2000"/>
                                        <p:tgtEl>
                                          <p:spTgt spid="9">
                                            <p:txEl>
                                              <p:pRg st="3" end="3"/>
                                            </p:txEl>
                                          </p:spTgt>
                                        </p:tgtEl>
                                      </p:cBhvr>
                                    </p:animEffect>
                                  </p:childTnLst>
                                </p:cTn>
                              </p:par>
                            </p:childTnLst>
                          </p:cTn>
                        </p:par>
                        <p:par>
                          <p:cTn id="24" fill="hold">
                            <p:stCondLst>
                              <p:cond delay="10000"/>
                            </p:stCondLst>
                            <p:childTnLst>
                              <p:par>
                                <p:cTn id="25" presetID="31"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par>
                          <p:cTn id="31" fill="hold">
                            <p:stCondLst>
                              <p:cond delay="11000"/>
                            </p:stCondLst>
                            <p:childTnLst>
                              <p:par>
                                <p:cTn id="32" presetID="31"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0A96575F-CE46-4373-B43B-8DDCD2EDC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ubtitle 2">
            <a:extLst>
              <a:ext uri="{FF2B5EF4-FFF2-40B4-BE49-F238E27FC236}">
                <a16:creationId xmlns:a16="http://schemas.microsoft.com/office/drawing/2014/main" id="{20491D13-46E5-4F8C-BBE3-52324B279E91}"/>
              </a:ext>
            </a:extLst>
          </p:cNvPr>
          <p:cNvSpPr>
            <a:spLocks noGrp="1"/>
          </p:cNvSpPr>
          <p:nvPr>
            <p:ph type="subTitle" idx="1"/>
          </p:nvPr>
        </p:nvSpPr>
        <p:spPr>
          <a:xfrm>
            <a:off x="403787" y="2239301"/>
            <a:ext cx="4685571" cy="3390200"/>
          </a:xfrm>
        </p:spPr>
        <p:txBody>
          <a:bodyPr>
            <a:normAutofit/>
          </a:bodyPr>
          <a:lstStyle/>
          <a:p>
            <a:pPr marL="342900" indent="-342900" algn="l">
              <a:buFont typeface="Arial" panose="020B0604020202020204" pitchFamily="34" charset="0"/>
              <a:buChar char="•"/>
            </a:pPr>
            <a:r>
              <a:rPr lang="en-AU" sz="2800" dirty="0">
                <a:solidFill>
                  <a:schemeClr val="bg1">
                    <a:lumMod val="95000"/>
                  </a:schemeClr>
                </a:solidFill>
                <a:latin typeface="Franklin Gothic Medium" panose="020B0603020102020204" pitchFamily="34" charset="0"/>
              </a:rPr>
              <a:t>Member advantage </a:t>
            </a:r>
          </a:p>
          <a:p>
            <a:pPr marL="342900" indent="-342900" algn="l">
              <a:buFont typeface="Arial" panose="020B0604020202020204" pitchFamily="34" charset="0"/>
              <a:buChar char="•"/>
            </a:pPr>
            <a:r>
              <a:rPr lang="en-AU" sz="2800" dirty="0">
                <a:solidFill>
                  <a:schemeClr val="bg1"/>
                </a:solidFill>
                <a:latin typeface="Franklin Gothic Medium" panose="020B0603020102020204" pitchFamily="34" charset="0"/>
              </a:rPr>
              <a:t>Member support </a:t>
            </a:r>
          </a:p>
          <a:p>
            <a:pPr marL="342900" indent="-342900" algn="l">
              <a:buFont typeface="Arial" panose="020B0604020202020204" pitchFamily="34" charset="0"/>
              <a:buChar char="•"/>
            </a:pPr>
            <a:r>
              <a:rPr lang="en-AU" sz="2800" dirty="0">
                <a:solidFill>
                  <a:schemeClr val="bg1"/>
                </a:solidFill>
                <a:latin typeface="Franklin Gothic Medium" panose="020B0603020102020204" pitchFamily="34" charset="0"/>
              </a:rPr>
              <a:t>Member cover </a:t>
            </a:r>
          </a:p>
          <a:p>
            <a:pPr marL="342900" indent="-342900" algn="l">
              <a:buFont typeface="Arial" panose="020B0604020202020204" pitchFamily="34" charset="0"/>
              <a:buChar char="•"/>
            </a:pPr>
            <a:r>
              <a:rPr lang="en-AU" sz="2800" dirty="0">
                <a:solidFill>
                  <a:srgbClr val="FFC000"/>
                </a:solidFill>
                <a:latin typeface="Franklin Gothic Medium" panose="020B0603020102020204" pitchFamily="34" charset="0"/>
              </a:rPr>
              <a:t>Member protect </a:t>
            </a:r>
          </a:p>
          <a:p>
            <a:pPr marL="342900" indent="-342900" algn="l">
              <a:buFont typeface="Arial" panose="020B0604020202020204" pitchFamily="34" charset="0"/>
              <a:buChar char="•"/>
            </a:pPr>
            <a:r>
              <a:rPr lang="en-AU" sz="2800" dirty="0">
                <a:solidFill>
                  <a:schemeClr val="bg2"/>
                </a:solidFill>
                <a:latin typeface="Franklin Gothic Medium" panose="020B0603020102020204" pitchFamily="34" charset="0"/>
              </a:rPr>
              <a:t>Member development</a:t>
            </a:r>
          </a:p>
        </p:txBody>
      </p:sp>
    </p:spTree>
    <p:extLst>
      <p:ext uri="{BB962C8B-B14F-4D97-AF65-F5344CB8AC3E}">
        <p14:creationId xmlns:p14="http://schemas.microsoft.com/office/powerpoint/2010/main" val="96860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6AD88B6C-E0DF-4A38-BB9F-30E0D017D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 y="0"/>
            <a:ext cx="9144000" cy="6858000"/>
          </a:xfrm>
          <a:prstGeom prst="rect">
            <a:avLst/>
          </a:prstGeom>
        </p:spPr>
      </p:pic>
      <p:sp>
        <p:nvSpPr>
          <p:cNvPr id="8" name="Title 1">
            <a:extLst>
              <a:ext uri="{FF2B5EF4-FFF2-40B4-BE49-F238E27FC236}">
                <a16:creationId xmlns:a16="http://schemas.microsoft.com/office/drawing/2014/main" id="{A9033BCE-0A76-45CB-8554-DE0E089D7D20}"/>
              </a:ext>
            </a:extLst>
          </p:cNvPr>
          <p:cNvSpPr txBox="1">
            <a:spLocks/>
          </p:cNvSpPr>
          <p:nvPr/>
        </p:nvSpPr>
        <p:spPr>
          <a:xfrm>
            <a:off x="288374" y="243906"/>
            <a:ext cx="7772400" cy="86931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5400" dirty="0">
                <a:solidFill>
                  <a:schemeClr val="bg2"/>
                </a:solidFill>
                <a:latin typeface="Franklin Gothic Heavy" panose="020B0903020102020204" pitchFamily="34" charset="0"/>
              </a:rPr>
              <a:t>Member protect</a:t>
            </a:r>
          </a:p>
        </p:txBody>
      </p:sp>
      <p:sp>
        <p:nvSpPr>
          <p:cNvPr id="9" name="Subtitle 2">
            <a:extLst>
              <a:ext uri="{FF2B5EF4-FFF2-40B4-BE49-F238E27FC236}">
                <a16:creationId xmlns:a16="http://schemas.microsoft.com/office/drawing/2014/main" id="{93C13F2E-7186-4E11-BA58-CE97623BB801}"/>
              </a:ext>
            </a:extLst>
          </p:cNvPr>
          <p:cNvSpPr>
            <a:spLocks noGrp="1"/>
          </p:cNvSpPr>
          <p:nvPr>
            <p:ph type="subTitle" idx="1"/>
          </p:nvPr>
        </p:nvSpPr>
        <p:spPr>
          <a:xfrm>
            <a:off x="403786" y="1685854"/>
            <a:ext cx="4396814" cy="4209620"/>
          </a:xfrm>
        </p:spPr>
        <p:txBody>
          <a:bodyPr>
            <a:normAutofit fontScale="92500" lnSpcReduction="20000"/>
          </a:bodyPr>
          <a:lstStyle/>
          <a:p>
            <a:pPr algn="l"/>
            <a:r>
              <a:rPr lang="en-AU" dirty="0">
                <a:solidFill>
                  <a:schemeClr val="bg1"/>
                </a:solidFill>
                <a:latin typeface="Franklin Gothic Medium" panose="020B0603020102020204" pitchFamily="34" charset="0"/>
              </a:rPr>
              <a:t>Members receive a </a:t>
            </a:r>
            <a:r>
              <a:rPr lang="en-AU" dirty="0">
                <a:solidFill>
                  <a:srgbClr val="FFC000"/>
                </a:solidFill>
                <a:latin typeface="Franklin Gothic Medium" panose="020B0603020102020204" pitchFamily="34" charset="0"/>
              </a:rPr>
              <a:t>free legal referral</a:t>
            </a:r>
            <a:r>
              <a:rPr lang="en-AU" dirty="0">
                <a:solidFill>
                  <a:schemeClr val="bg1"/>
                </a:solidFill>
                <a:latin typeface="Franklin Gothic Medium" panose="020B0603020102020204" pitchFamily="34" charset="0"/>
              </a:rPr>
              <a:t> to </a:t>
            </a:r>
            <a:r>
              <a:rPr lang="en-AU" dirty="0" err="1">
                <a:solidFill>
                  <a:schemeClr val="bg1"/>
                </a:solidFill>
                <a:latin typeface="Franklin Gothic Medium" panose="020B0603020102020204" pitchFamily="34" charset="0"/>
              </a:rPr>
              <a:t>Slater+Gordon</a:t>
            </a:r>
            <a:r>
              <a:rPr lang="en-AU" dirty="0">
                <a:solidFill>
                  <a:schemeClr val="bg1"/>
                </a:solidFill>
                <a:latin typeface="Franklin Gothic Medium" panose="020B0603020102020204" pitchFamily="34" charset="0"/>
              </a:rPr>
              <a:t> lawyers</a:t>
            </a:r>
          </a:p>
          <a:p>
            <a:pPr algn="l"/>
            <a:r>
              <a:rPr lang="en-AU" dirty="0" err="1">
                <a:solidFill>
                  <a:srgbClr val="FFC000"/>
                </a:solidFill>
                <a:latin typeface="Franklin Gothic Medium" panose="020B0603020102020204" pitchFamily="34" charset="0"/>
              </a:rPr>
              <a:t>Slater+Gordon</a:t>
            </a:r>
            <a:r>
              <a:rPr lang="en-AU" dirty="0">
                <a:solidFill>
                  <a:srgbClr val="FFC000"/>
                </a:solidFill>
                <a:latin typeface="Franklin Gothic Medium" panose="020B0603020102020204" pitchFamily="34" charset="0"/>
              </a:rPr>
              <a:t> </a:t>
            </a:r>
            <a:r>
              <a:rPr lang="en-AU" dirty="0">
                <a:solidFill>
                  <a:schemeClr val="bg1"/>
                </a:solidFill>
                <a:latin typeface="Franklin Gothic Medium" panose="020B0603020102020204" pitchFamily="34" charset="0"/>
              </a:rPr>
              <a:t>are experts on employment law as well as conveyancing, wills and family law </a:t>
            </a:r>
          </a:p>
          <a:p>
            <a:pPr algn="l"/>
            <a:r>
              <a:rPr lang="en-AU" dirty="0">
                <a:solidFill>
                  <a:schemeClr val="bg1"/>
                </a:solidFill>
                <a:latin typeface="Franklin Gothic Medium" panose="020B0603020102020204" pitchFamily="34" charset="0"/>
              </a:rPr>
              <a:t>Special rates are available to CPSU members</a:t>
            </a:r>
          </a:p>
          <a:p>
            <a:pPr algn="l"/>
            <a:r>
              <a:rPr lang="en-AU" dirty="0">
                <a:solidFill>
                  <a:schemeClr val="bg1"/>
                </a:solidFill>
                <a:latin typeface="Franklin Gothic Medium" panose="020B0603020102020204" pitchFamily="34" charset="0"/>
              </a:rPr>
              <a:t>A </a:t>
            </a:r>
            <a:r>
              <a:rPr lang="en-AU" dirty="0">
                <a:solidFill>
                  <a:srgbClr val="FFC000"/>
                </a:solidFill>
                <a:latin typeface="Franklin Gothic Medium" panose="020B0603020102020204" pitchFamily="34" charset="0"/>
              </a:rPr>
              <a:t>free online will service </a:t>
            </a:r>
            <a:r>
              <a:rPr lang="en-AU" dirty="0">
                <a:solidFill>
                  <a:schemeClr val="bg1"/>
                </a:solidFill>
                <a:latin typeface="Franklin Gothic Medium" panose="020B0603020102020204" pitchFamily="34" charset="0"/>
              </a:rPr>
              <a:t>is available </a:t>
            </a:r>
          </a:p>
          <a:p>
            <a:pPr algn="l"/>
            <a:r>
              <a:rPr lang="en-AU" dirty="0">
                <a:solidFill>
                  <a:srgbClr val="FFC000"/>
                </a:solidFill>
                <a:latin typeface="Franklin Gothic Medium" panose="020B0603020102020204" pitchFamily="34" charset="0"/>
              </a:rPr>
              <a:t>Union family bereavement benefit </a:t>
            </a:r>
            <a:r>
              <a:rPr lang="en-AU" dirty="0">
                <a:solidFill>
                  <a:schemeClr val="bg1"/>
                </a:solidFill>
                <a:latin typeface="Franklin Gothic Medium" panose="020B0603020102020204" pitchFamily="34" charset="0"/>
              </a:rPr>
              <a:t>of $1,000 payable to the family of deceased members </a:t>
            </a:r>
          </a:p>
          <a:p>
            <a:pPr algn="l"/>
            <a:r>
              <a:rPr lang="en-AU" dirty="0">
                <a:solidFill>
                  <a:schemeClr val="bg1"/>
                </a:solidFill>
                <a:latin typeface="Franklin Gothic Medium" panose="020B0603020102020204" pitchFamily="34" charset="0"/>
              </a:rPr>
              <a:t>For more information email </a:t>
            </a:r>
            <a:r>
              <a:rPr lang="en-AU" dirty="0">
                <a:solidFill>
                  <a:srgbClr val="FFC000"/>
                </a:solidFill>
                <a:latin typeface="Franklin Gothic Medium" panose="020B0603020102020204" pitchFamily="34" charset="0"/>
              </a:rPr>
              <a:t>csstaff@cpsu.org.au</a:t>
            </a:r>
          </a:p>
          <a:p>
            <a:pPr algn="l"/>
            <a:endParaRPr lang="en-AU" dirty="0">
              <a:solidFill>
                <a:schemeClr val="bg1"/>
              </a:solidFill>
              <a:latin typeface="Franklin Gothic Medium" panose="020B0603020102020204" pitchFamily="34" charset="0"/>
            </a:endParaRPr>
          </a:p>
          <a:p>
            <a:pPr marL="342900" indent="-342900" algn="l">
              <a:buFont typeface="Arial" panose="020B0604020202020204" pitchFamily="34" charset="0"/>
              <a:buChar char="•"/>
            </a:pPr>
            <a:endParaRPr lang="en-AU" dirty="0">
              <a:solidFill>
                <a:schemeClr val="bg1"/>
              </a:solidFill>
              <a:latin typeface="Franklin Gothic Medium" panose="020B06030201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9FB46806-67EB-48B0-838A-A1F1DFA1B17D}"/>
              </a:ext>
            </a:extLst>
          </p:cNvPr>
          <p:cNvPicPr>
            <a:picLocks noChangeAspect="1"/>
          </p:cNvPicPr>
          <p:nvPr/>
        </p:nvPicPr>
        <p:blipFill rotWithShape="1">
          <a:blip r:embed="rId3">
            <a:extLst>
              <a:ext uri="{28A0092B-C50C-407E-A947-70E740481C1C}">
                <a14:useLocalDpi xmlns:a14="http://schemas.microsoft.com/office/drawing/2010/main" val="0"/>
              </a:ext>
            </a:extLst>
          </a:blip>
          <a:srcRect r="19538"/>
          <a:stretch/>
        </p:blipFill>
        <p:spPr>
          <a:xfrm rot="540834">
            <a:off x="5771686" y="1341606"/>
            <a:ext cx="3081604" cy="2108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picture containing drawing&#10;&#10;Description automatically generated">
            <a:extLst>
              <a:ext uri="{FF2B5EF4-FFF2-40B4-BE49-F238E27FC236}">
                <a16:creationId xmlns:a16="http://schemas.microsoft.com/office/drawing/2014/main" id="{B2794286-5873-490D-B2BD-DA645A673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61605">
            <a:off x="4729952" y="3486067"/>
            <a:ext cx="3756788" cy="2122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89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2000"/>
                                        <p:tgtEl>
                                          <p:spTgt spid="9">
                                            <p:txEl>
                                              <p:pRg st="3" end="3"/>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2000"/>
                                        <p:tgtEl>
                                          <p:spTgt spid="9">
                                            <p:txEl>
                                              <p:pRg st="5" end="5"/>
                                            </p:txEl>
                                          </p:spTgt>
                                        </p:tgtEl>
                                      </p:cBhvr>
                                    </p:animEffect>
                                  </p:childTnLst>
                                </p:cTn>
                              </p:par>
                            </p:childTnLst>
                          </p:cTn>
                        </p:par>
                        <p:par>
                          <p:cTn id="32" fill="hold">
                            <p:stCondLst>
                              <p:cond delay="14000"/>
                            </p:stCondLst>
                            <p:childTnLst>
                              <p:par>
                                <p:cTn id="33" presetID="31"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par>
                          <p:cTn id="39" fill="hold">
                            <p:stCondLst>
                              <p:cond delay="15000"/>
                            </p:stCondLst>
                            <p:childTnLst>
                              <p:par>
                                <p:cTn id="40" presetID="31"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0A96575F-CE46-4373-B43B-8DDCD2EDC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ubtitle 2">
            <a:extLst>
              <a:ext uri="{FF2B5EF4-FFF2-40B4-BE49-F238E27FC236}">
                <a16:creationId xmlns:a16="http://schemas.microsoft.com/office/drawing/2014/main" id="{20491D13-46E5-4F8C-BBE3-52324B279E91}"/>
              </a:ext>
            </a:extLst>
          </p:cNvPr>
          <p:cNvSpPr>
            <a:spLocks noGrp="1"/>
          </p:cNvSpPr>
          <p:nvPr>
            <p:ph type="subTitle" idx="1"/>
          </p:nvPr>
        </p:nvSpPr>
        <p:spPr>
          <a:xfrm>
            <a:off x="403787" y="2239301"/>
            <a:ext cx="4685571" cy="3390200"/>
          </a:xfrm>
        </p:spPr>
        <p:txBody>
          <a:bodyPr>
            <a:normAutofit/>
          </a:bodyPr>
          <a:lstStyle/>
          <a:p>
            <a:pPr marL="342900" indent="-342900" algn="l">
              <a:buFont typeface="Arial" panose="020B0604020202020204" pitchFamily="34" charset="0"/>
              <a:buChar char="•"/>
            </a:pPr>
            <a:r>
              <a:rPr lang="en-AU" sz="2800" dirty="0">
                <a:solidFill>
                  <a:schemeClr val="bg1">
                    <a:lumMod val="95000"/>
                  </a:schemeClr>
                </a:solidFill>
                <a:latin typeface="Franklin Gothic Medium" panose="020B0603020102020204" pitchFamily="34" charset="0"/>
              </a:rPr>
              <a:t>Member advantage </a:t>
            </a:r>
          </a:p>
          <a:p>
            <a:pPr marL="342900" indent="-342900" algn="l">
              <a:buFont typeface="Arial" panose="020B0604020202020204" pitchFamily="34" charset="0"/>
              <a:buChar char="•"/>
            </a:pPr>
            <a:r>
              <a:rPr lang="en-AU" sz="2800" dirty="0">
                <a:solidFill>
                  <a:schemeClr val="bg1"/>
                </a:solidFill>
                <a:latin typeface="Franklin Gothic Medium" panose="020B0603020102020204" pitchFamily="34" charset="0"/>
              </a:rPr>
              <a:t>Member support </a:t>
            </a:r>
          </a:p>
          <a:p>
            <a:pPr marL="342900" indent="-342900" algn="l">
              <a:buFont typeface="Arial" panose="020B0604020202020204" pitchFamily="34" charset="0"/>
              <a:buChar char="•"/>
            </a:pPr>
            <a:r>
              <a:rPr lang="en-AU" sz="2800" dirty="0">
                <a:solidFill>
                  <a:schemeClr val="bg1"/>
                </a:solidFill>
                <a:latin typeface="Franklin Gothic Medium" panose="020B0603020102020204" pitchFamily="34" charset="0"/>
              </a:rPr>
              <a:t>Member cover </a:t>
            </a:r>
          </a:p>
          <a:p>
            <a:pPr marL="342900" indent="-342900" algn="l">
              <a:buFont typeface="Arial" panose="020B0604020202020204" pitchFamily="34" charset="0"/>
              <a:buChar char="•"/>
            </a:pPr>
            <a:r>
              <a:rPr lang="en-AU" sz="2800" dirty="0">
                <a:solidFill>
                  <a:schemeClr val="bg1"/>
                </a:solidFill>
                <a:latin typeface="Franklin Gothic Medium" panose="020B0603020102020204" pitchFamily="34" charset="0"/>
              </a:rPr>
              <a:t>Member protect </a:t>
            </a:r>
          </a:p>
          <a:p>
            <a:pPr marL="342900" indent="-342900" algn="l">
              <a:buFont typeface="Arial" panose="020B0604020202020204" pitchFamily="34" charset="0"/>
              <a:buChar char="•"/>
            </a:pPr>
            <a:r>
              <a:rPr lang="en-AU" sz="2800" dirty="0">
                <a:solidFill>
                  <a:srgbClr val="F0B11D"/>
                </a:solidFill>
                <a:latin typeface="Franklin Gothic Medium" panose="020B0603020102020204" pitchFamily="34" charset="0"/>
              </a:rPr>
              <a:t>Member development</a:t>
            </a:r>
          </a:p>
        </p:txBody>
      </p:sp>
    </p:spTree>
    <p:extLst>
      <p:ext uri="{BB962C8B-B14F-4D97-AF65-F5344CB8AC3E}">
        <p14:creationId xmlns:p14="http://schemas.microsoft.com/office/powerpoint/2010/main" val="42252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6AD88B6C-E0DF-4A38-BB9F-30E0D017D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 y="0"/>
            <a:ext cx="9144000" cy="6858000"/>
          </a:xfrm>
          <a:prstGeom prst="rect">
            <a:avLst/>
          </a:prstGeom>
        </p:spPr>
      </p:pic>
      <p:sp>
        <p:nvSpPr>
          <p:cNvPr id="8" name="Title 1">
            <a:extLst>
              <a:ext uri="{FF2B5EF4-FFF2-40B4-BE49-F238E27FC236}">
                <a16:creationId xmlns:a16="http://schemas.microsoft.com/office/drawing/2014/main" id="{A9033BCE-0A76-45CB-8554-DE0E089D7D20}"/>
              </a:ext>
            </a:extLst>
          </p:cNvPr>
          <p:cNvSpPr txBox="1">
            <a:spLocks/>
          </p:cNvSpPr>
          <p:nvPr/>
        </p:nvSpPr>
        <p:spPr>
          <a:xfrm>
            <a:off x="288374" y="243906"/>
            <a:ext cx="7772400" cy="86931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5400" dirty="0">
                <a:solidFill>
                  <a:schemeClr val="bg2"/>
                </a:solidFill>
                <a:latin typeface="Franklin Gothic Heavy" panose="020B0903020102020204" pitchFamily="34" charset="0"/>
              </a:rPr>
              <a:t>Member development</a:t>
            </a:r>
          </a:p>
        </p:txBody>
      </p:sp>
      <p:sp>
        <p:nvSpPr>
          <p:cNvPr id="9" name="Subtitle 2">
            <a:extLst>
              <a:ext uri="{FF2B5EF4-FFF2-40B4-BE49-F238E27FC236}">
                <a16:creationId xmlns:a16="http://schemas.microsoft.com/office/drawing/2014/main" id="{93C13F2E-7186-4E11-BA58-CE97623BB801}"/>
              </a:ext>
            </a:extLst>
          </p:cNvPr>
          <p:cNvSpPr>
            <a:spLocks noGrp="1"/>
          </p:cNvSpPr>
          <p:nvPr>
            <p:ph type="subTitle" idx="1"/>
          </p:nvPr>
        </p:nvSpPr>
        <p:spPr>
          <a:xfrm>
            <a:off x="403786" y="1409126"/>
            <a:ext cx="4396814" cy="4209620"/>
          </a:xfrm>
        </p:spPr>
        <p:txBody>
          <a:bodyPr>
            <a:noAutofit/>
          </a:bodyPr>
          <a:lstStyle/>
          <a:p>
            <a:pPr algn="l"/>
            <a:r>
              <a:rPr lang="en-AU" sz="1600" dirty="0">
                <a:solidFill>
                  <a:srgbClr val="FFC000"/>
                </a:solidFill>
                <a:latin typeface="Franklin Gothic Medium" panose="020B0603020102020204" pitchFamily="34" charset="0"/>
              </a:rPr>
              <a:t>John Little (study) Scholarships </a:t>
            </a:r>
            <a:r>
              <a:rPr lang="en-AU" sz="1600" dirty="0">
                <a:solidFill>
                  <a:schemeClr val="bg1">
                    <a:lumMod val="95000"/>
                  </a:schemeClr>
                </a:solidFill>
                <a:latin typeface="Franklin Gothic Medium" panose="020B0603020102020204" pitchFamily="34" charset="0"/>
              </a:rPr>
              <a:t>support members who are undertaking study leading to the award of a formal qualification, and who are classified up to CSOF Level 3 Max in CSIRO.</a:t>
            </a:r>
          </a:p>
          <a:p>
            <a:pPr algn="l"/>
            <a:r>
              <a:rPr lang="en-AU" sz="1600" dirty="0">
                <a:solidFill>
                  <a:schemeClr val="bg1">
                    <a:lumMod val="95000"/>
                  </a:schemeClr>
                </a:solidFill>
                <a:latin typeface="Franklin Gothic Medium" panose="020B0603020102020204" pitchFamily="34" charset="0"/>
              </a:rPr>
              <a:t>The scholarships are </a:t>
            </a:r>
            <a:r>
              <a:rPr lang="en-AU" sz="1600" dirty="0">
                <a:solidFill>
                  <a:srgbClr val="FFC000"/>
                </a:solidFill>
                <a:latin typeface="Franklin Gothic Medium" panose="020B0603020102020204" pitchFamily="34" charset="0"/>
              </a:rPr>
              <a:t>$1,000 each </a:t>
            </a:r>
            <a:r>
              <a:rPr lang="en-AU" sz="1600" dirty="0">
                <a:solidFill>
                  <a:schemeClr val="bg1">
                    <a:lumMod val="95000"/>
                  </a:schemeClr>
                </a:solidFill>
                <a:latin typeface="Franklin Gothic Medium" panose="020B0603020102020204" pitchFamily="34" charset="0"/>
              </a:rPr>
              <a:t>and assist with the costs of study related expenses, including course fees and materials. Up to three scholarships are awarded each year. </a:t>
            </a:r>
          </a:p>
          <a:p>
            <a:pPr algn="l"/>
            <a:r>
              <a:rPr lang="en-AU" sz="1600" dirty="0">
                <a:solidFill>
                  <a:srgbClr val="FFC000"/>
                </a:solidFill>
                <a:latin typeface="Franklin Gothic Medium" panose="020B0603020102020204" pitchFamily="34" charset="0"/>
              </a:rPr>
              <a:t>Women in Science Careers Scholarships </a:t>
            </a:r>
            <a:r>
              <a:rPr lang="en-AU" sz="1600" dirty="0">
                <a:solidFill>
                  <a:schemeClr val="bg1">
                    <a:lumMod val="95000"/>
                  </a:schemeClr>
                </a:solidFill>
                <a:latin typeface="Franklin Gothic Medium" panose="020B0603020102020204" pitchFamily="34" charset="0"/>
              </a:rPr>
              <a:t>support the professional development of women in science careers at CSIRO by providing vertical networking opportunities, shadowing senior role models and/or mentoring programs.</a:t>
            </a:r>
          </a:p>
          <a:p>
            <a:pPr algn="l"/>
            <a:r>
              <a:rPr lang="en-AU" sz="1600" dirty="0">
                <a:solidFill>
                  <a:schemeClr val="bg1">
                    <a:lumMod val="95000"/>
                  </a:schemeClr>
                </a:solidFill>
                <a:latin typeface="Franklin Gothic Medium" panose="020B0603020102020204" pitchFamily="34" charset="0"/>
              </a:rPr>
              <a:t>The scholarships are to assist with the costs of travel, accommodation and sundry expenses</a:t>
            </a:r>
            <a:r>
              <a:rPr lang="en-AU" sz="1600" dirty="0">
                <a:solidFill>
                  <a:schemeClr val="bg1"/>
                </a:solidFill>
                <a:latin typeface="Franklin Gothic Medium" panose="020B0603020102020204" pitchFamily="34" charset="0"/>
              </a:rPr>
              <a:t>.</a:t>
            </a:r>
            <a:r>
              <a:rPr lang="en-AU" sz="1600" dirty="0">
                <a:solidFill>
                  <a:srgbClr val="FFC000"/>
                </a:solidFill>
                <a:latin typeface="Franklin Gothic Medium" panose="020B0603020102020204" pitchFamily="34" charset="0"/>
              </a:rPr>
              <a:t> </a:t>
            </a:r>
            <a:br>
              <a:rPr lang="en-AU" sz="1600" dirty="0">
                <a:solidFill>
                  <a:srgbClr val="FFC000"/>
                </a:solidFill>
                <a:latin typeface="Franklin Gothic Medium" panose="020B0603020102020204" pitchFamily="34" charset="0"/>
              </a:rPr>
            </a:br>
            <a:r>
              <a:rPr lang="en-AU" sz="1600" dirty="0">
                <a:solidFill>
                  <a:srgbClr val="FFC000"/>
                </a:solidFill>
                <a:latin typeface="Franklin Gothic Medium" panose="020B0603020102020204" pitchFamily="34" charset="0"/>
              </a:rPr>
              <a:t>Up to $3,000</a:t>
            </a:r>
            <a:r>
              <a:rPr lang="en-AU" sz="1600" dirty="0">
                <a:solidFill>
                  <a:schemeClr val="bg1">
                    <a:lumMod val="95000"/>
                  </a:schemeClr>
                </a:solidFill>
                <a:latin typeface="Franklin Gothic Medium" panose="020B0603020102020204" pitchFamily="34" charset="0"/>
              </a:rPr>
              <a:t> is awarded each year.</a:t>
            </a:r>
          </a:p>
          <a:p>
            <a:pPr algn="l"/>
            <a:r>
              <a:rPr lang="en-AU" sz="1600" dirty="0">
                <a:solidFill>
                  <a:schemeClr val="bg1">
                    <a:lumMod val="95000"/>
                  </a:schemeClr>
                </a:solidFill>
                <a:latin typeface="Franklin Gothic Medium" panose="020B0603020102020204" pitchFamily="34" charset="0"/>
              </a:rPr>
              <a:t>Eligibility rules apply. For more information visit </a:t>
            </a:r>
            <a:r>
              <a:rPr lang="en-AU" sz="1600" dirty="0">
                <a:solidFill>
                  <a:srgbClr val="FFC000"/>
                </a:solidFill>
                <a:latin typeface="Franklin Gothic Medium" panose="020B0603020102020204" pitchFamily="34" charset="0"/>
              </a:rPr>
              <a:t>csirostaff.org.au/resources/scholarships-awards</a:t>
            </a:r>
          </a:p>
        </p:txBody>
      </p:sp>
      <p:pic>
        <p:nvPicPr>
          <p:cNvPr id="12" name="Picture 11" descr="A screenshot of a cell phone&#10;&#10;Description automatically generated">
            <a:extLst>
              <a:ext uri="{FF2B5EF4-FFF2-40B4-BE49-F238E27FC236}">
                <a16:creationId xmlns:a16="http://schemas.microsoft.com/office/drawing/2014/main" id="{8F0A3694-DF1A-487E-A7D0-01A41FB39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613">
            <a:off x="4787773" y="1476646"/>
            <a:ext cx="4222216" cy="1887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group of people posing for a photo&#10;&#10;Description automatically generated">
            <a:extLst>
              <a:ext uri="{FF2B5EF4-FFF2-40B4-BE49-F238E27FC236}">
                <a16:creationId xmlns:a16="http://schemas.microsoft.com/office/drawing/2014/main" id="{F512BFC6-91F0-4BB8-A3FA-1ADB87FF355A}"/>
              </a:ext>
            </a:extLst>
          </p:cNvPr>
          <p:cNvPicPr>
            <a:picLocks noChangeAspect="1"/>
          </p:cNvPicPr>
          <p:nvPr/>
        </p:nvPicPr>
        <p:blipFill rotWithShape="1">
          <a:blip r:embed="rId5">
            <a:extLst>
              <a:ext uri="{28A0092B-C50C-407E-A947-70E740481C1C}">
                <a14:useLocalDpi xmlns:a14="http://schemas.microsoft.com/office/drawing/2010/main" val="0"/>
              </a:ext>
            </a:extLst>
          </a:blip>
          <a:srcRect t="29825" b="15439"/>
          <a:stretch/>
        </p:blipFill>
        <p:spPr>
          <a:xfrm rot="21331709">
            <a:off x="5200687" y="3649111"/>
            <a:ext cx="3543009" cy="1929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385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2000"/>
                                        <p:tgtEl>
                                          <p:spTgt spid="9">
                                            <p:txEl>
                                              <p:pRg st="3" end="3"/>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par>
                          <p:cTn id="28" fill="hold">
                            <p:stCondLst>
                              <p:cond delay="12000"/>
                            </p:stCondLst>
                            <p:childTnLst>
                              <p:par>
                                <p:cTn id="29" presetID="3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3000"/>
                            </p:stCondLst>
                            <p:childTnLst>
                              <p:par>
                                <p:cTn id="36" presetID="31"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0A96575F-CE46-4373-B43B-8DDCD2EDC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ubtitle 2">
            <a:extLst>
              <a:ext uri="{FF2B5EF4-FFF2-40B4-BE49-F238E27FC236}">
                <a16:creationId xmlns:a16="http://schemas.microsoft.com/office/drawing/2014/main" id="{20491D13-46E5-4F8C-BBE3-52324B279E91}"/>
              </a:ext>
            </a:extLst>
          </p:cNvPr>
          <p:cNvSpPr>
            <a:spLocks noGrp="1"/>
          </p:cNvSpPr>
          <p:nvPr>
            <p:ph type="subTitle" idx="1"/>
          </p:nvPr>
        </p:nvSpPr>
        <p:spPr>
          <a:xfrm>
            <a:off x="403787" y="2239301"/>
            <a:ext cx="6550466" cy="3390200"/>
          </a:xfrm>
        </p:spPr>
        <p:txBody>
          <a:bodyPr>
            <a:normAutofit/>
          </a:bodyPr>
          <a:lstStyle/>
          <a:p>
            <a:pPr algn="l"/>
            <a:r>
              <a:rPr lang="en-AU" sz="4000" dirty="0">
                <a:solidFill>
                  <a:schemeClr val="bg1"/>
                </a:solidFill>
                <a:latin typeface="Franklin Gothic Heavy" panose="020B0903020102020204" pitchFamily="34" charset="0"/>
              </a:rPr>
              <a:t>For more information </a:t>
            </a:r>
          </a:p>
          <a:p>
            <a:pPr algn="l"/>
            <a:r>
              <a:rPr lang="en-AU" sz="3200" dirty="0">
                <a:solidFill>
                  <a:schemeClr val="bg1"/>
                </a:solidFill>
                <a:latin typeface="Franklin Gothic Medium" panose="020B0603020102020204" pitchFamily="34" charset="0"/>
              </a:rPr>
              <a:t>visit </a:t>
            </a:r>
            <a:r>
              <a:rPr lang="en-AU" sz="3200" dirty="0">
                <a:solidFill>
                  <a:srgbClr val="FFC000"/>
                </a:solidFill>
                <a:latin typeface="Franklin Gothic Medium" panose="020B0603020102020204" pitchFamily="34" charset="0"/>
              </a:rPr>
              <a:t>csirostaff.org.au/benefits </a:t>
            </a:r>
          </a:p>
          <a:p>
            <a:pPr algn="l"/>
            <a:r>
              <a:rPr lang="en-AU" sz="3200" dirty="0">
                <a:solidFill>
                  <a:schemeClr val="bg1"/>
                </a:solidFill>
                <a:latin typeface="Franklin Gothic Medium" panose="020B0603020102020204" pitchFamily="34" charset="0"/>
              </a:rPr>
              <a:t>or email </a:t>
            </a:r>
            <a:r>
              <a:rPr lang="en-AU" sz="3200" dirty="0">
                <a:solidFill>
                  <a:srgbClr val="FFC000"/>
                </a:solidFill>
                <a:latin typeface="Franklin Gothic Medium" panose="020B0603020102020204" pitchFamily="34" charset="0"/>
              </a:rPr>
              <a:t>csstaff@cpsu.org.au </a:t>
            </a:r>
          </a:p>
        </p:txBody>
      </p:sp>
    </p:spTree>
    <p:extLst>
      <p:ext uri="{BB962C8B-B14F-4D97-AF65-F5344CB8AC3E}">
        <p14:creationId xmlns:p14="http://schemas.microsoft.com/office/powerpoint/2010/main" val="265464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6AD88B6C-E0DF-4A38-BB9F-30E0D017D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A9033BCE-0A76-45CB-8554-DE0E089D7D20}"/>
              </a:ext>
            </a:extLst>
          </p:cNvPr>
          <p:cNvSpPr txBox="1">
            <a:spLocks/>
          </p:cNvSpPr>
          <p:nvPr/>
        </p:nvSpPr>
        <p:spPr>
          <a:xfrm>
            <a:off x="288374" y="243906"/>
            <a:ext cx="7772400" cy="86931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5400" dirty="0">
                <a:solidFill>
                  <a:schemeClr val="bg2"/>
                </a:solidFill>
                <a:latin typeface="Franklin Gothic Heavy" panose="020B0903020102020204" pitchFamily="34" charset="0"/>
              </a:rPr>
              <a:t>Member advantage</a:t>
            </a:r>
          </a:p>
        </p:txBody>
      </p:sp>
      <p:sp>
        <p:nvSpPr>
          <p:cNvPr id="9" name="Subtitle 2">
            <a:extLst>
              <a:ext uri="{FF2B5EF4-FFF2-40B4-BE49-F238E27FC236}">
                <a16:creationId xmlns:a16="http://schemas.microsoft.com/office/drawing/2014/main" id="{93C13F2E-7186-4E11-BA58-CE97623BB801}"/>
              </a:ext>
            </a:extLst>
          </p:cNvPr>
          <p:cNvSpPr>
            <a:spLocks noGrp="1"/>
          </p:cNvSpPr>
          <p:nvPr>
            <p:ph type="subTitle" idx="1"/>
          </p:nvPr>
        </p:nvSpPr>
        <p:spPr>
          <a:xfrm>
            <a:off x="403787" y="1685854"/>
            <a:ext cx="3454783" cy="4209620"/>
          </a:xfrm>
        </p:spPr>
        <p:txBody>
          <a:bodyPr>
            <a:normAutofit lnSpcReduction="10000"/>
          </a:bodyPr>
          <a:lstStyle/>
          <a:p>
            <a:pPr algn="l"/>
            <a:r>
              <a:rPr lang="en-AU" dirty="0">
                <a:solidFill>
                  <a:schemeClr val="bg2"/>
                </a:solidFill>
                <a:latin typeface="Franklin Gothic Medium" panose="020B0603020102020204" pitchFamily="34" charset="0"/>
              </a:rPr>
              <a:t>Comprehensive suite of </a:t>
            </a:r>
            <a:r>
              <a:rPr lang="en-AU" dirty="0">
                <a:solidFill>
                  <a:srgbClr val="FFC000"/>
                </a:solidFill>
                <a:latin typeface="Franklin Gothic Medium" panose="020B0603020102020204" pitchFamily="34" charset="0"/>
              </a:rPr>
              <a:t>benefits</a:t>
            </a:r>
            <a:r>
              <a:rPr lang="en-AU" dirty="0">
                <a:solidFill>
                  <a:schemeClr val="bg2"/>
                </a:solidFill>
                <a:latin typeface="Franklin Gothic Medium" panose="020B0603020102020204" pitchFamily="34" charset="0"/>
              </a:rPr>
              <a:t>, </a:t>
            </a:r>
            <a:r>
              <a:rPr lang="en-AU" dirty="0">
                <a:solidFill>
                  <a:srgbClr val="FFC000"/>
                </a:solidFill>
                <a:latin typeface="Franklin Gothic Medium" panose="020B0603020102020204" pitchFamily="34" charset="0"/>
              </a:rPr>
              <a:t>discounts</a:t>
            </a:r>
            <a:r>
              <a:rPr lang="en-AU" dirty="0">
                <a:solidFill>
                  <a:schemeClr val="bg2"/>
                </a:solidFill>
                <a:latin typeface="Franklin Gothic Medium" panose="020B0603020102020204" pitchFamily="34" charset="0"/>
              </a:rPr>
              <a:t> and </a:t>
            </a:r>
            <a:r>
              <a:rPr lang="en-AU" dirty="0">
                <a:solidFill>
                  <a:srgbClr val="FFC000"/>
                </a:solidFill>
                <a:latin typeface="Franklin Gothic Medium" panose="020B0603020102020204" pitchFamily="34" charset="0"/>
              </a:rPr>
              <a:t>special offers </a:t>
            </a:r>
          </a:p>
          <a:p>
            <a:pPr algn="l"/>
            <a:r>
              <a:rPr lang="en-AU" dirty="0">
                <a:solidFill>
                  <a:schemeClr val="bg2"/>
                </a:solidFill>
                <a:latin typeface="Franklin Gothic Medium" panose="020B0603020102020204" pitchFamily="34" charset="0"/>
              </a:rPr>
              <a:t>Categories include shopping and retail, dining and leisure, health and wellbeing, travel and automotive, insurance, financial and business services</a:t>
            </a:r>
          </a:p>
          <a:p>
            <a:pPr algn="l"/>
            <a:r>
              <a:rPr lang="en-AU" dirty="0">
                <a:solidFill>
                  <a:srgbClr val="FFC000"/>
                </a:solidFill>
                <a:latin typeface="Franklin Gothic Medium" panose="020B0603020102020204" pitchFamily="34" charset="0"/>
              </a:rPr>
              <a:t>Easy to use </a:t>
            </a:r>
            <a:r>
              <a:rPr lang="en-AU" dirty="0">
                <a:solidFill>
                  <a:schemeClr val="bg2"/>
                </a:solidFill>
                <a:latin typeface="Franklin Gothic Medium" panose="020B0603020102020204" pitchFamily="34" charset="0"/>
              </a:rPr>
              <a:t>online portal, supports </a:t>
            </a:r>
            <a:r>
              <a:rPr lang="en-AU" dirty="0">
                <a:solidFill>
                  <a:srgbClr val="FFC000"/>
                </a:solidFill>
                <a:latin typeface="Franklin Gothic Medium" panose="020B0603020102020204" pitchFamily="34" charset="0"/>
              </a:rPr>
              <a:t>mobile devices</a:t>
            </a:r>
          </a:p>
          <a:p>
            <a:pPr marL="342900" indent="-342900" algn="l">
              <a:buFont typeface="Arial" panose="020B0604020202020204" pitchFamily="34" charset="0"/>
              <a:buChar char="•"/>
            </a:pPr>
            <a:endParaRPr lang="en-AU" dirty="0">
              <a:solidFill>
                <a:schemeClr val="bg2"/>
              </a:solidFill>
              <a:latin typeface="Franklin Gothic Medium" panose="020B0603020102020204" pitchFamily="34" charset="0"/>
            </a:endParaRPr>
          </a:p>
        </p:txBody>
      </p:sp>
      <p:pic>
        <p:nvPicPr>
          <p:cNvPr id="14" name="Picture 13" descr="A picture containing table, display, person, food&#10;&#10;Description automatically generated">
            <a:extLst>
              <a:ext uri="{FF2B5EF4-FFF2-40B4-BE49-F238E27FC236}">
                <a16:creationId xmlns:a16="http://schemas.microsoft.com/office/drawing/2014/main" id="{2918ED8C-9B73-4347-B06C-AB728D91AFAF}"/>
              </a:ext>
            </a:extLst>
          </p:cNvPr>
          <p:cNvPicPr>
            <a:picLocks noChangeAspect="1"/>
          </p:cNvPicPr>
          <p:nvPr/>
        </p:nvPicPr>
        <p:blipFill rotWithShape="1">
          <a:blip r:embed="rId3">
            <a:extLst>
              <a:ext uri="{28A0092B-C50C-407E-A947-70E740481C1C}">
                <a14:useLocalDpi xmlns:a14="http://schemas.microsoft.com/office/drawing/2010/main" val="0"/>
              </a:ext>
            </a:extLst>
          </a:blip>
          <a:srcRect r="5407" b="22843"/>
          <a:stretch/>
        </p:blipFill>
        <p:spPr>
          <a:xfrm rot="21345724">
            <a:off x="4337612" y="1512217"/>
            <a:ext cx="4327347" cy="3510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A picture containing different, sitting, food, display&#10;&#10;Description automatically generated">
            <a:extLst>
              <a:ext uri="{FF2B5EF4-FFF2-40B4-BE49-F238E27FC236}">
                <a16:creationId xmlns:a16="http://schemas.microsoft.com/office/drawing/2014/main" id="{C43929EF-7EED-48D3-AB4A-F37CE71F3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09057">
            <a:off x="7183911" y="4057807"/>
            <a:ext cx="1126628" cy="1906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725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par>
                          <p:cTn id="20" fill="hold">
                            <p:stCondLst>
                              <p:cond delay="8000"/>
                            </p:stCondLst>
                            <p:childTnLst>
                              <p:par>
                                <p:cTn id="21" presetID="3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childTnLst>
                          </p:cTn>
                        </p:par>
                        <p:par>
                          <p:cTn id="27" fill="hold">
                            <p:stCondLst>
                              <p:cond delay="9000"/>
                            </p:stCondLst>
                            <p:childTnLst>
                              <p:par>
                                <p:cTn id="28" presetID="31"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fltVal val="0"/>
                                          </p:val>
                                        </p:tav>
                                        <p:tav tm="100000">
                                          <p:val>
                                            <p:strVal val="#ppt_w"/>
                                          </p:val>
                                        </p:tav>
                                      </p:tavLst>
                                    </p:anim>
                                    <p:anim calcmode="lin" valueType="num">
                                      <p:cBhvr>
                                        <p:cTn id="31" dur="1000" fill="hold"/>
                                        <p:tgtEl>
                                          <p:spTgt spid="19"/>
                                        </p:tgtEl>
                                        <p:attrNameLst>
                                          <p:attrName>ppt_h</p:attrName>
                                        </p:attrNameLst>
                                      </p:cBhvr>
                                      <p:tavLst>
                                        <p:tav tm="0">
                                          <p:val>
                                            <p:fltVal val="0"/>
                                          </p:val>
                                        </p:tav>
                                        <p:tav tm="100000">
                                          <p:val>
                                            <p:strVal val="#ppt_h"/>
                                          </p:val>
                                        </p:tav>
                                      </p:tavLst>
                                    </p:anim>
                                    <p:anim calcmode="lin" valueType="num">
                                      <p:cBhvr>
                                        <p:cTn id="32" dur="1000" fill="hold"/>
                                        <p:tgtEl>
                                          <p:spTgt spid="19"/>
                                        </p:tgtEl>
                                        <p:attrNameLst>
                                          <p:attrName>style.rotation</p:attrName>
                                        </p:attrNameLst>
                                      </p:cBhvr>
                                      <p:tavLst>
                                        <p:tav tm="0">
                                          <p:val>
                                            <p:fltVal val="90"/>
                                          </p:val>
                                        </p:tav>
                                        <p:tav tm="100000">
                                          <p:val>
                                            <p:fltVal val="0"/>
                                          </p:val>
                                        </p:tav>
                                      </p:tavLst>
                                    </p:anim>
                                    <p:animEffect transition="in" filter="fade">
                                      <p:cBhvr>
                                        <p:cTn id="3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6AD88B6C-E0DF-4A38-BB9F-30E0D017D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A9033BCE-0A76-45CB-8554-DE0E089D7D20}"/>
              </a:ext>
            </a:extLst>
          </p:cNvPr>
          <p:cNvSpPr txBox="1">
            <a:spLocks/>
          </p:cNvSpPr>
          <p:nvPr/>
        </p:nvSpPr>
        <p:spPr>
          <a:xfrm>
            <a:off x="288374" y="243906"/>
            <a:ext cx="7772400" cy="86931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5400" dirty="0">
                <a:solidFill>
                  <a:schemeClr val="bg2"/>
                </a:solidFill>
                <a:latin typeface="Franklin Gothic Heavy" panose="020B0903020102020204" pitchFamily="34" charset="0"/>
              </a:rPr>
              <a:t>Member advantage</a:t>
            </a:r>
          </a:p>
        </p:txBody>
      </p:sp>
      <p:sp>
        <p:nvSpPr>
          <p:cNvPr id="9" name="Subtitle 2">
            <a:extLst>
              <a:ext uri="{FF2B5EF4-FFF2-40B4-BE49-F238E27FC236}">
                <a16:creationId xmlns:a16="http://schemas.microsoft.com/office/drawing/2014/main" id="{93C13F2E-7186-4E11-BA58-CE97623BB801}"/>
              </a:ext>
            </a:extLst>
          </p:cNvPr>
          <p:cNvSpPr>
            <a:spLocks noGrp="1"/>
          </p:cNvSpPr>
          <p:nvPr>
            <p:ph type="subTitle" idx="1"/>
          </p:nvPr>
        </p:nvSpPr>
        <p:spPr>
          <a:xfrm>
            <a:off x="403787" y="1685854"/>
            <a:ext cx="3454783" cy="4209620"/>
          </a:xfrm>
        </p:spPr>
        <p:txBody>
          <a:bodyPr>
            <a:normAutofit fontScale="92500" lnSpcReduction="10000"/>
          </a:bodyPr>
          <a:lstStyle/>
          <a:p>
            <a:pPr algn="l"/>
            <a:r>
              <a:rPr lang="en-AU" dirty="0">
                <a:solidFill>
                  <a:srgbClr val="FFC000"/>
                </a:solidFill>
                <a:latin typeface="Franklin Gothic Medium" panose="020B0603020102020204" pitchFamily="34" charset="0"/>
              </a:rPr>
              <a:t>Shopping and retail </a:t>
            </a:r>
            <a:r>
              <a:rPr lang="en-AU" dirty="0">
                <a:solidFill>
                  <a:schemeClr val="bg2"/>
                </a:solidFill>
                <a:latin typeface="Franklin Gothic Medium" panose="020B0603020102020204" pitchFamily="34" charset="0"/>
              </a:rPr>
              <a:t>benefits include access to discount gift cards and special offers for groceries and petrol, clothing and footwear, cosmetics, electronics, homewares and whitegoods </a:t>
            </a:r>
          </a:p>
          <a:p>
            <a:pPr algn="l"/>
            <a:r>
              <a:rPr lang="en-AU" dirty="0">
                <a:solidFill>
                  <a:schemeClr val="bg2"/>
                </a:solidFill>
                <a:latin typeface="Franklin Gothic Medium" panose="020B0603020102020204" pitchFamily="34" charset="0"/>
              </a:rPr>
              <a:t>Providers include Woolworths, Coles, Myer, David Jones, Sephora, Priceline, The Good Guys, JB Hi-Fi, Harvey Norman and much more</a:t>
            </a:r>
          </a:p>
        </p:txBody>
      </p:sp>
      <p:pic>
        <p:nvPicPr>
          <p:cNvPr id="3" name="Picture 2" descr="A picture containing person, person, sign, water&#10;&#10;Description automatically generated">
            <a:extLst>
              <a:ext uri="{FF2B5EF4-FFF2-40B4-BE49-F238E27FC236}">
                <a16:creationId xmlns:a16="http://schemas.microsoft.com/office/drawing/2014/main" id="{81A4F33E-0F81-4A6E-8BE4-50D5E6453714}"/>
              </a:ext>
            </a:extLst>
          </p:cNvPr>
          <p:cNvPicPr>
            <a:picLocks noChangeAspect="1"/>
          </p:cNvPicPr>
          <p:nvPr/>
        </p:nvPicPr>
        <p:blipFill rotWithShape="1">
          <a:blip r:embed="rId4">
            <a:extLst>
              <a:ext uri="{28A0092B-C50C-407E-A947-70E740481C1C}">
                <a14:useLocalDpi xmlns:a14="http://schemas.microsoft.com/office/drawing/2010/main" val="0"/>
              </a:ext>
            </a:extLst>
          </a:blip>
          <a:srcRect l="9931" t="10395" r="8672" b="12373"/>
          <a:stretch/>
        </p:blipFill>
        <p:spPr>
          <a:xfrm rot="21116967">
            <a:off x="4454513" y="1515166"/>
            <a:ext cx="1515763" cy="1438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indoor, sitting, front, looking&#10;&#10;Description automatically generated">
            <a:extLst>
              <a:ext uri="{FF2B5EF4-FFF2-40B4-BE49-F238E27FC236}">
                <a16:creationId xmlns:a16="http://schemas.microsoft.com/office/drawing/2014/main" id="{8F40FCA0-440A-45FD-8F1A-01C3932C0CDB}"/>
              </a:ext>
            </a:extLst>
          </p:cNvPr>
          <p:cNvPicPr>
            <a:picLocks noChangeAspect="1"/>
          </p:cNvPicPr>
          <p:nvPr/>
        </p:nvPicPr>
        <p:blipFill rotWithShape="1">
          <a:blip r:embed="rId5">
            <a:extLst>
              <a:ext uri="{28A0092B-C50C-407E-A947-70E740481C1C}">
                <a14:useLocalDpi xmlns:a14="http://schemas.microsoft.com/office/drawing/2010/main" val="0"/>
              </a:ext>
            </a:extLst>
          </a:blip>
          <a:srcRect l="5429" t="31368" r="3895" b="25684"/>
          <a:stretch/>
        </p:blipFill>
        <p:spPr>
          <a:xfrm rot="865521">
            <a:off x="6714610" y="704344"/>
            <a:ext cx="2134640" cy="1011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picture containing person, indoor, table, holding&#10;&#10;Description automatically generated">
            <a:extLst>
              <a:ext uri="{FF2B5EF4-FFF2-40B4-BE49-F238E27FC236}">
                <a16:creationId xmlns:a16="http://schemas.microsoft.com/office/drawing/2014/main" id="{3E7768E4-D9C3-4B44-8D7C-5C2967400437}"/>
              </a:ext>
            </a:extLst>
          </p:cNvPr>
          <p:cNvPicPr>
            <a:picLocks noChangeAspect="1"/>
          </p:cNvPicPr>
          <p:nvPr/>
        </p:nvPicPr>
        <p:blipFill rotWithShape="1">
          <a:blip r:embed="rId6">
            <a:extLst>
              <a:ext uri="{28A0092B-C50C-407E-A947-70E740481C1C}">
                <a14:useLocalDpi xmlns:a14="http://schemas.microsoft.com/office/drawing/2010/main" val="0"/>
              </a:ext>
            </a:extLst>
          </a:blip>
          <a:srcRect l="14947" t="24104" r="16527" b="20948"/>
          <a:stretch/>
        </p:blipFill>
        <p:spPr>
          <a:xfrm rot="305011">
            <a:off x="5782636" y="1323426"/>
            <a:ext cx="2610852" cy="2093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picture containing clothing, person, shirt, hat&#10;&#10;Description automatically generated">
            <a:extLst>
              <a:ext uri="{FF2B5EF4-FFF2-40B4-BE49-F238E27FC236}">
                <a16:creationId xmlns:a16="http://schemas.microsoft.com/office/drawing/2014/main" id="{70B57E4D-29D6-4300-81C1-2DADC1534544}"/>
              </a:ext>
            </a:extLst>
          </p:cNvPr>
          <p:cNvPicPr>
            <a:picLocks noChangeAspect="1"/>
          </p:cNvPicPr>
          <p:nvPr/>
        </p:nvPicPr>
        <p:blipFill rotWithShape="1">
          <a:blip r:embed="rId7">
            <a:extLst>
              <a:ext uri="{28A0092B-C50C-407E-A947-70E740481C1C}">
                <a14:useLocalDpi xmlns:a14="http://schemas.microsoft.com/office/drawing/2010/main" val="0"/>
              </a:ext>
            </a:extLst>
          </a:blip>
          <a:srcRect t="34764" r="1612" b="32835"/>
          <a:stretch/>
        </p:blipFill>
        <p:spPr>
          <a:xfrm rot="478639">
            <a:off x="5246080" y="3369214"/>
            <a:ext cx="2984785" cy="982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A picture containing clothing, person, person&#10;&#10;Description automatically generated">
            <a:extLst>
              <a:ext uri="{FF2B5EF4-FFF2-40B4-BE49-F238E27FC236}">
                <a16:creationId xmlns:a16="http://schemas.microsoft.com/office/drawing/2014/main" id="{3B33FB00-375B-4667-BC67-792D265CD65E}"/>
              </a:ext>
            </a:extLst>
          </p:cNvPr>
          <p:cNvPicPr>
            <a:picLocks noChangeAspect="1"/>
          </p:cNvPicPr>
          <p:nvPr/>
        </p:nvPicPr>
        <p:blipFill rotWithShape="1">
          <a:blip r:embed="rId8">
            <a:extLst>
              <a:ext uri="{28A0092B-C50C-407E-A947-70E740481C1C}">
                <a14:useLocalDpi xmlns:a14="http://schemas.microsoft.com/office/drawing/2010/main" val="0"/>
              </a:ext>
            </a:extLst>
          </a:blip>
          <a:srcRect l="5089" t="33263" r="4235" b="34336"/>
          <a:stretch/>
        </p:blipFill>
        <p:spPr>
          <a:xfrm rot="21439881">
            <a:off x="4287886" y="4229013"/>
            <a:ext cx="3282782" cy="11730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A picture containing indoor, video, game, remote&#10;&#10;Description automatically generated">
            <a:extLst>
              <a:ext uri="{FF2B5EF4-FFF2-40B4-BE49-F238E27FC236}">
                <a16:creationId xmlns:a16="http://schemas.microsoft.com/office/drawing/2014/main" id="{36631C33-1CD1-454A-8574-9BADAC0C1308}"/>
              </a:ext>
            </a:extLst>
          </p:cNvPr>
          <p:cNvPicPr>
            <a:picLocks noChangeAspect="1"/>
          </p:cNvPicPr>
          <p:nvPr/>
        </p:nvPicPr>
        <p:blipFill rotWithShape="1">
          <a:blip r:embed="rId9">
            <a:extLst>
              <a:ext uri="{28A0092B-C50C-407E-A947-70E740481C1C}">
                <a14:useLocalDpi xmlns:a14="http://schemas.microsoft.com/office/drawing/2010/main" val="0"/>
              </a:ext>
            </a:extLst>
          </a:blip>
          <a:srcRect l="6737" t="34211" r="5761" b="33388"/>
          <a:stretch/>
        </p:blipFill>
        <p:spPr>
          <a:xfrm rot="286105">
            <a:off x="7224439" y="4939059"/>
            <a:ext cx="1763522" cy="653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A group of people sitting on a bed&#10;&#10;Description automatically generated">
            <a:extLst>
              <a:ext uri="{FF2B5EF4-FFF2-40B4-BE49-F238E27FC236}">
                <a16:creationId xmlns:a16="http://schemas.microsoft.com/office/drawing/2014/main" id="{E4B9EC4E-8760-420D-9162-30BC63DFB1FE}"/>
              </a:ext>
            </a:extLst>
          </p:cNvPr>
          <p:cNvPicPr>
            <a:picLocks noChangeAspect="1"/>
          </p:cNvPicPr>
          <p:nvPr/>
        </p:nvPicPr>
        <p:blipFill rotWithShape="1">
          <a:blip r:embed="rId10">
            <a:extLst>
              <a:ext uri="{28A0092B-C50C-407E-A947-70E740481C1C}">
                <a14:useLocalDpi xmlns:a14="http://schemas.microsoft.com/office/drawing/2010/main" val="0"/>
              </a:ext>
            </a:extLst>
          </a:blip>
          <a:srcRect l="10526" t="38945" r="10853" b="42028"/>
          <a:stretch/>
        </p:blipFill>
        <p:spPr>
          <a:xfrm rot="203474">
            <a:off x="5595386" y="5539260"/>
            <a:ext cx="2053881" cy="497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575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000"/>
                            </p:stCondLst>
                            <p:childTnLst>
                              <p:par>
                                <p:cTn id="17" presetID="3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par>
                          <p:cTn id="23" fill="hold">
                            <p:stCondLst>
                              <p:cond delay="7000"/>
                            </p:stCondLst>
                            <p:childTnLst>
                              <p:par>
                                <p:cTn id="24" presetID="31"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childTnLst>
                          </p:cTn>
                        </p:par>
                        <p:par>
                          <p:cTn id="30" fill="hold">
                            <p:stCondLst>
                              <p:cond delay="8000"/>
                            </p:stCondLst>
                            <p:childTnLst>
                              <p:par>
                                <p:cTn id="31" presetID="31"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par>
                          <p:cTn id="37" fill="hold">
                            <p:stCondLst>
                              <p:cond delay="9000"/>
                            </p:stCondLst>
                            <p:childTnLst>
                              <p:par>
                                <p:cTn id="38" presetID="31"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 calcmode="lin" valueType="num">
                                      <p:cBhvr>
                                        <p:cTn id="42" dur="1000" fill="hold"/>
                                        <p:tgtEl>
                                          <p:spTgt spid="15"/>
                                        </p:tgtEl>
                                        <p:attrNameLst>
                                          <p:attrName>style.rotation</p:attrName>
                                        </p:attrNameLst>
                                      </p:cBhvr>
                                      <p:tavLst>
                                        <p:tav tm="0">
                                          <p:val>
                                            <p:fltVal val="90"/>
                                          </p:val>
                                        </p:tav>
                                        <p:tav tm="100000">
                                          <p:val>
                                            <p:fltVal val="0"/>
                                          </p:val>
                                        </p:tav>
                                      </p:tavLst>
                                    </p:anim>
                                    <p:animEffect transition="in" filter="fade">
                                      <p:cBhvr>
                                        <p:cTn id="43" dur="1000"/>
                                        <p:tgtEl>
                                          <p:spTgt spid="15"/>
                                        </p:tgtEl>
                                      </p:cBhvr>
                                    </p:animEffect>
                                  </p:childTnLst>
                                </p:cTn>
                              </p:par>
                            </p:childTnLst>
                          </p:cTn>
                        </p:par>
                        <p:par>
                          <p:cTn id="44" fill="hold">
                            <p:stCondLst>
                              <p:cond delay="10000"/>
                            </p:stCondLst>
                            <p:childTnLst>
                              <p:par>
                                <p:cTn id="45" presetID="31"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 calcmode="lin" valueType="num">
                                      <p:cBhvr>
                                        <p:cTn id="49" dur="1000" fill="hold"/>
                                        <p:tgtEl>
                                          <p:spTgt spid="17"/>
                                        </p:tgtEl>
                                        <p:attrNameLst>
                                          <p:attrName>style.rotation</p:attrName>
                                        </p:attrNameLst>
                                      </p:cBhvr>
                                      <p:tavLst>
                                        <p:tav tm="0">
                                          <p:val>
                                            <p:fltVal val="90"/>
                                          </p:val>
                                        </p:tav>
                                        <p:tav tm="100000">
                                          <p:val>
                                            <p:fltVal val="0"/>
                                          </p:val>
                                        </p:tav>
                                      </p:tavLst>
                                    </p:anim>
                                    <p:animEffect transition="in" filter="fade">
                                      <p:cBhvr>
                                        <p:cTn id="50" dur="1000"/>
                                        <p:tgtEl>
                                          <p:spTgt spid="17"/>
                                        </p:tgtEl>
                                      </p:cBhvr>
                                    </p:animEffect>
                                  </p:childTnLst>
                                </p:cTn>
                              </p:par>
                            </p:childTnLst>
                          </p:cTn>
                        </p:par>
                        <p:par>
                          <p:cTn id="51" fill="hold">
                            <p:stCondLst>
                              <p:cond delay="11000"/>
                            </p:stCondLst>
                            <p:childTnLst>
                              <p:par>
                                <p:cTn id="52" presetID="31"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fltVal val="0"/>
                                          </p:val>
                                        </p:tav>
                                        <p:tav tm="100000">
                                          <p:val>
                                            <p:strVal val="#ppt_w"/>
                                          </p:val>
                                        </p:tav>
                                      </p:tavLst>
                                    </p:anim>
                                    <p:anim calcmode="lin" valueType="num">
                                      <p:cBhvr>
                                        <p:cTn id="55" dur="1000" fill="hold"/>
                                        <p:tgtEl>
                                          <p:spTgt spid="19"/>
                                        </p:tgtEl>
                                        <p:attrNameLst>
                                          <p:attrName>ppt_h</p:attrName>
                                        </p:attrNameLst>
                                      </p:cBhvr>
                                      <p:tavLst>
                                        <p:tav tm="0">
                                          <p:val>
                                            <p:fltVal val="0"/>
                                          </p:val>
                                        </p:tav>
                                        <p:tav tm="100000">
                                          <p:val>
                                            <p:strVal val="#ppt_h"/>
                                          </p:val>
                                        </p:tav>
                                      </p:tavLst>
                                    </p:anim>
                                    <p:anim calcmode="lin" valueType="num">
                                      <p:cBhvr>
                                        <p:cTn id="56" dur="1000" fill="hold"/>
                                        <p:tgtEl>
                                          <p:spTgt spid="19"/>
                                        </p:tgtEl>
                                        <p:attrNameLst>
                                          <p:attrName>style.rotation</p:attrName>
                                        </p:attrNameLst>
                                      </p:cBhvr>
                                      <p:tavLst>
                                        <p:tav tm="0">
                                          <p:val>
                                            <p:fltVal val="90"/>
                                          </p:val>
                                        </p:tav>
                                        <p:tav tm="100000">
                                          <p:val>
                                            <p:fltVal val="0"/>
                                          </p:val>
                                        </p:tav>
                                      </p:tavLst>
                                    </p:anim>
                                    <p:animEffect transition="in" filter="fade">
                                      <p:cBhvr>
                                        <p:cTn id="57" dur="1000"/>
                                        <p:tgtEl>
                                          <p:spTgt spid="19"/>
                                        </p:tgtEl>
                                      </p:cBhvr>
                                    </p:animEffect>
                                  </p:childTnLst>
                                </p:cTn>
                              </p:par>
                            </p:childTnLst>
                          </p:cTn>
                        </p:par>
                        <p:par>
                          <p:cTn id="58" fill="hold">
                            <p:stCondLst>
                              <p:cond delay="12000"/>
                            </p:stCondLst>
                            <p:childTnLst>
                              <p:par>
                                <p:cTn id="59" presetID="31"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style.rotation</p:attrName>
                                        </p:attrNameLst>
                                      </p:cBhvr>
                                      <p:tavLst>
                                        <p:tav tm="0">
                                          <p:val>
                                            <p:fltVal val="90"/>
                                          </p:val>
                                        </p:tav>
                                        <p:tav tm="100000">
                                          <p:val>
                                            <p:fltVal val="0"/>
                                          </p:val>
                                        </p:tav>
                                      </p:tavLst>
                                    </p:anim>
                                    <p:animEffect transition="in" filter="fade">
                                      <p:cBhvr>
                                        <p:cTn id="6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6AD88B6C-E0DF-4A38-BB9F-30E0D017D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A9033BCE-0A76-45CB-8554-DE0E089D7D20}"/>
              </a:ext>
            </a:extLst>
          </p:cNvPr>
          <p:cNvSpPr txBox="1">
            <a:spLocks/>
          </p:cNvSpPr>
          <p:nvPr/>
        </p:nvSpPr>
        <p:spPr>
          <a:xfrm>
            <a:off x="288374" y="243906"/>
            <a:ext cx="7772400" cy="86931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5400" dirty="0">
                <a:solidFill>
                  <a:schemeClr val="bg2"/>
                </a:solidFill>
                <a:latin typeface="Franklin Gothic Heavy" panose="020B0903020102020204" pitchFamily="34" charset="0"/>
              </a:rPr>
              <a:t>Member advantage</a:t>
            </a:r>
          </a:p>
        </p:txBody>
      </p:sp>
      <p:sp>
        <p:nvSpPr>
          <p:cNvPr id="9" name="Subtitle 2">
            <a:extLst>
              <a:ext uri="{FF2B5EF4-FFF2-40B4-BE49-F238E27FC236}">
                <a16:creationId xmlns:a16="http://schemas.microsoft.com/office/drawing/2014/main" id="{93C13F2E-7186-4E11-BA58-CE97623BB801}"/>
              </a:ext>
            </a:extLst>
          </p:cNvPr>
          <p:cNvSpPr>
            <a:spLocks noGrp="1"/>
          </p:cNvSpPr>
          <p:nvPr>
            <p:ph type="subTitle" idx="1"/>
          </p:nvPr>
        </p:nvSpPr>
        <p:spPr>
          <a:xfrm>
            <a:off x="403787" y="1685854"/>
            <a:ext cx="3454783" cy="4209620"/>
          </a:xfrm>
        </p:spPr>
        <p:txBody>
          <a:bodyPr>
            <a:normAutofit fontScale="92500" lnSpcReduction="20000"/>
          </a:bodyPr>
          <a:lstStyle/>
          <a:p>
            <a:pPr algn="l"/>
            <a:r>
              <a:rPr lang="en-AU" dirty="0">
                <a:solidFill>
                  <a:srgbClr val="FFC000"/>
                </a:solidFill>
                <a:latin typeface="Franklin Gothic Medium" panose="020B0603020102020204" pitchFamily="34" charset="0"/>
              </a:rPr>
              <a:t>Food and dining </a:t>
            </a:r>
            <a:r>
              <a:rPr lang="en-AU" dirty="0">
                <a:solidFill>
                  <a:schemeClr val="bg2"/>
                </a:solidFill>
                <a:latin typeface="Franklin Gothic Medium" panose="020B0603020102020204" pitchFamily="34" charset="0"/>
              </a:rPr>
              <a:t>discounts at up to 400 restaurants via Ambassador Card </a:t>
            </a:r>
          </a:p>
          <a:p>
            <a:pPr algn="l"/>
            <a:r>
              <a:rPr lang="en-AU" dirty="0">
                <a:solidFill>
                  <a:schemeClr val="bg2"/>
                </a:solidFill>
                <a:latin typeface="Franklin Gothic Medium" panose="020B0603020102020204" pitchFamily="34" charset="0"/>
              </a:rPr>
              <a:t>Log into CPSU Member Advantage on mobile device and click on ‘Dining and Leisure Near Me’ to view a map of providers and display card on phone to redeem discount</a:t>
            </a:r>
          </a:p>
          <a:p>
            <a:pPr algn="l"/>
            <a:r>
              <a:rPr lang="en-AU" dirty="0">
                <a:solidFill>
                  <a:schemeClr val="bg2"/>
                </a:solidFill>
                <a:latin typeface="Franklin Gothic Medium" panose="020B0603020102020204" pitchFamily="34" charset="0"/>
              </a:rPr>
              <a:t>Purchase discounted </a:t>
            </a:r>
            <a:r>
              <a:rPr lang="en-AU" dirty="0">
                <a:solidFill>
                  <a:srgbClr val="FFC000"/>
                </a:solidFill>
                <a:latin typeface="Franklin Gothic Medium" panose="020B0603020102020204" pitchFamily="34" charset="0"/>
              </a:rPr>
              <a:t>movie tickets </a:t>
            </a:r>
            <a:r>
              <a:rPr lang="en-AU" dirty="0">
                <a:solidFill>
                  <a:schemeClr val="bg2"/>
                </a:solidFill>
                <a:latin typeface="Franklin Gothic Medium" panose="020B0603020102020204" pitchFamily="34" charset="0"/>
              </a:rPr>
              <a:t>and vouchers from Hoyts, Greater Union, Event, Village, Palace and more. </a:t>
            </a:r>
          </a:p>
          <a:p>
            <a:pPr marL="342900" indent="-342900" algn="l">
              <a:buFont typeface="Arial" panose="020B0604020202020204" pitchFamily="34" charset="0"/>
              <a:buChar char="•"/>
            </a:pPr>
            <a:endParaRPr lang="en-AU" dirty="0">
              <a:solidFill>
                <a:schemeClr val="bg2"/>
              </a:solidFill>
              <a:latin typeface="Franklin Gothic Medium" panose="020B0603020102020204" pitchFamily="34" charset="0"/>
            </a:endParaRPr>
          </a:p>
        </p:txBody>
      </p:sp>
      <p:pic>
        <p:nvPicPr>
          <p:cNvPr id="5" name="Picture 4" descr="A bunch of different cell phones&#10;&#10;Description automatically generated">
            <a:extLst>
              <a:ext uri="{FF2B5EF4-FFF2-40B4-BE49-F238E27FC236}">
                <a16:creationId xmlns:a16="http://schemas.microsoft.com/office/drawing/2014/main" id="{71A78D38-3DDD-467A-A488-9C350251B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16811">
            <a:off x="6591821" y="1159001"/>
            <a:ext cx="2199620" cy="1774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screenshot of a cell phone&#10;&#10;Description automatically generated">
            <a:extLst>
              <a:ext uri="{FF2B5EF4-FFF2-40B4-BE49-F238E27FC236}">
                <a16:creationId xmlns:a16="http://schemas.microsoft.com/office/drawing/2014/main" id="{FAD9CE2F-D653-4D1E-9578-864241821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80394">
            <a:off x="4353942" y="2111096"/>
            <a:ext cx="2864528" cy="2304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screenshot of a cell phone&#10;&#10;Description automatically generated">
            <a:extLst>
              <a:ext uri="{FF2B5EF4-FFF2-40B4-BE49-F238E27FC236}">
                <a16:creationId xmlns:a16="http://schemas.microsoft.com/office/drawing/2014/main" id="{7FE13B45-E43A-4594-84AD-E0D907DB3D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5647">
            <a:off x="6167049" y="3959182"/>
            <a:ext cx="2468790" cy="191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7B0E42AF-D350-416A-931A-C38B37DB5EA4}"/>
              </a:ext>
            </a:extLst>
          </p:cNvPr>
          <p:cNvPicPr>
            <a:picLocks noChangeAspect="1"/>
          </p:cNvPicPr>
          <p:nvPr/>
        </p:nvPicPr>
        <p:blipFill rotWithShape="1">
          <a:blip r:embed="rId6">
            <a:extLst>
              <a:ext uri="{28A0092B-C50C-407E-A947-70E740481C1C}">
                <a14:useLocalDpi xmlns:a14="http://schemas.microsoft.com/office/drawing/2010/main" val="0"/>
              </a:ext>
            </a:extLst>
          </a:blip>
          <a:srcRect l="10635" t="10194" r="20488" b="16852"/>
          <a:stretch/>
        </p:blipFill>
        <p:spPr>
          <a:xfrm rot="21103180">
            <a:off x="4894471" y="4878485"/>
            <a:ext cx="1120229" cy="1186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95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par>
                          <p:cTn id="20" fill="hold">
                            <p:stCondLst>
                              <p:cond delay="8000"/>
                            </p:stCondLst>
                            <p:childTnLst>
                              <p:par>
                                <p:cTn id="21" presetID="31"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par>
                          <p:cTn id="27" fill="hold">
                            <p:stCondLst>
                              <p:cond delay="9000"/>
                            </p:stCondLst>
                            <p:childTnLst>
                              <p:par>
                                <p:cTn id="28" presetID="31"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 calcmode="lin" valueType="num">
                                      <p:cBhvr>
                                        <p:cTn id="32" dur="1000" fill="hold"/>
                                        <p:tgtEl>
                                          <p:spTgt spid="11"/>
                                        </p:tgtEl>
                                        <p:attrNameLst>
                                          <p:attrName>style.rotation</p:attrName>
                                        </p:attrNameLst>
                                      </p:cBhvr>
                                      <p:tavLst>
                                        <p:tav tm="0">
                                          <p:val>
                                            <p:fltVal val="90"/>
                                          </p:val>
                                        </p:tav>
                                        <p:tav tm="100000">
                                          <p:val>
                                            <p:fltVal val="0"/>
                                          </p:val>
                                        </p:tav>
                                      </p:tavLst>
                                    </p:anim>
                                    <p:animEffect transition="in" filter="fade">
                                      <p:cBhvr>
                                        <p:cTn id="33" dur="1000"/>
                                        <p:tgtEl>
                                          <p:spTgt spid="11"/>
                                        </p:tgtEl>
                                      </p:cBhvr>
                                    </p:animEffect>
                                  </p:childTnLst>
                                </p:cTn>
                              </p:par>
                            </p:childTnLst>
                          </p:cTn>
                        </p:par>
                        <p:par>
                          <p:cTn id="34" fill="hold">
                            <p:stCondLst>
                              <p:cond delay="10000"/>
                            </p:stCondLst>
                            <p:childTnLst>
                              <p:par>
                                <p:cTn id="35" presetID="31"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par>
                          <p:cTn id="41" fill="hold">
                            <p:stCondLst>
                              <p:cond delay="11000"/>
                            </p:stCondLst>
                            <p:childTnLst>
                              <p:par>
                                <p:cTn id="42" presetID="3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 calcmode="lin" valueType="num">
                                      <p:cBhvr>
                                        <p:cTn id="46" dur="1000" fill="hold"/>
                                        <p:tgtEl>
                                          <p:spTgt spid="18"/>
                                        </p:tgtEl>
                                        <p:attrNameLst>
                                          <p:attrName>style.rotation</p:attrName>
                                        </p:attrNameLst>
                                      </p:cBhvr>
                                      <p:tavLst>
                                        <p:tav tm="0">
                                          <p:val>
                                            <p:fltVal val="90"/>
                                          </p:val>
                                        </p:tav>
                                        <p:tav tm="100000">
                                          <p:val>
                                            <p:fltVal val="0"/>
                                          </p:val>
                                        </p:tav>
                                      </p:tavLst>
                                    </p:anim>
                                    <p:animEffect transition="in" filter="fade">
                                      <p:cBhvr>
                                        <p:cTn id="4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6AD88B6C-E0DF-4A38-BB9F-30E0D017D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A9033BCE-0A76-45CB-8554-DE0E089D7D20}"/>
              </a:ext>
            </a:extLst>
          </p:cNvPr>
          <p:cNvSpPr txBox="1">
            <a:spLocks/>
          </p:cNvSpPr>
          <p:nvPr/>
        </p:nvSpPr>
        <p:spPr>
          <a:xfrm>
            <a:off x="288374" y="243906"/>
            <a:ext cx="7772400" cy="86931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5400" dirty="0">
                <a:solidFill>
                  <a:schemeClr val="bg2"/>
                </a:solidFill>
                <a:latin typeface="Franklin Gothic Heavy" panose="020B0903020102020204" pitchFamily="34" charset="0"/>
              </a:rPr>
              <a:t>Member advantage</a:t>
            </a:r>
          </a:p>
        </p:txBody>
      </p:sp>
      <p:sp>
        <p:nvSpPr>
          <p:cNvPr id="9" name="Subtitle 2">
            <a:extLst>
              <a:ext uri="{FF2B5EF4-FFF2-40B4-BE49-F238E27FC236}">
                <a16:creationId xmlns:a16="http://schemas.microsoft.com/office/drawing/2014/main" id="{93C13F2E-7186-4E11-BA58-CE97623BB801}"/>
              </a:ext>
            </a:extLst>
          </p:cNvPr>
          <p:cNvSpPr>
            <a:spLocks noGrp="1"/>
          </p:cNvSpPr>
          <p:nvPr>
            <p:ph type="subTitle" idx="1"/>
          </p:nvPr>
        </p:nvSpPr>
        <p:spPr>
          <a:xfrm>
            <a:off x="403787" y="1685854"/>
            <a:ext cx="3454783" cy="4209620"/>
          </a:xfrm>
        </p:spPr>
        <p:txBody>
          <a:bodyPr>
            <a:normAutofit/>
          </a:bodyPr>
          <a:lstStyle/>
          <a:p>
            <a:pPr algn="l"/>
            <a:r>
              <a:rPr lang="en-AU" dirty="0">
                <a:solidFill>
                  <a:srgbClr val="FFC000"/>
                </a:solidFill>
                <a:latin typeface="Franklin Gothic Medium" panose="020B0603020102020204" pitchFamily="34" charset="0"/>
              </a:rPr>
              <a:t>Health and wellbeing </a:t>
            </a:r>
            <a:r>
              <a:rPr lang="en-AU" dirty="0">
                <a:solidFill>
                  <a:schemeClr val="bg2"/>
                </a:solidFill>
                <a:latin typeface="Franklin Gothic Medium" panose="020B0603020102020204" pitchFamily="34" charset="0"/>
              </a:rPr>
              <a:t>discounts for health insurance, glasses and optical, activewear, shoes and sports equipment as well as gym membership.  </a:t>
            </a:r>
          </a:p>
          <a:p>
            <a:pPr algn="l"/>
            <a:r>
              <a:rPr lang="en-AU" dirty="0">
                <a:solidFill>
                  <a:schemeClr val="bg2"/>
                </a:solidFill>
                <a:latin typeface="Franklin Gothic Medium" panose="020B0603020102020204" pitchFamily="34" charset="0"/>
              </a:rPr>
              <a:t>Partners include HCF, </a:t>
            </a:r>
            <a:r>
              <a:rPr lang="en-AU" dirty="0" err="1">
                <a:solidFill>
                  <a:schemeClr val="bg2"/>
                </a:solidFill>
                <a:latin typeface="Franklin Gothic Medium" panose="020B0603020102020204" pitchFamily="34" charset="0"/>
              </a:rPr>
              <a:t>Specsavers</a:t>
            </a:r>
            <a:r>
              <a:rPr lang="en-AU" dirty="0">
                <a:solidFill>
                  <a:schemeClr val="bg2"/>
                </a:solidFill>
                <a:latin typeface="Franklin Gothic Medium" panose="020B0603020102020204" pitchFamily="34" charset="0"/>
              </a:rPr>
              <a:t>, Lorna Jane, Rebel, Kathmandu, Foot Locker, Goodlife Health Clubs and Priceline </a:t>
            </a:r>
          </a:p>
          <a:p>
            <a:pPr marL="342900" indent="-342900" algn="l">
              <a:buFont typeface="Arial" panose="020B0604020202020204" pitchFamily="34" charset="0"/>
              <a:buChar char="•"/>
            </a:pPr>
            <a:endParaRPr lang="en-AU" dirty="0">
              <a:solidFill>
                <a:schemeClr val="bg2"/>
              </a:solidFill>
              <a:latin typeface="Franklin Gothic Medium" panose="020B0603020102020204" pitchFamily="34" charset="0"/>
            </a:endParaRPr>
          </a:p>
        </p:txBody>
      </p:sp>
      <p:pic>
        <p:nvPicPr>
          <p:cNvPr id="3" name="Picture 2" descr="A picture containing outdoor, person, person, dog&#10;&#10;Description automatically generated">
            <a:extLst>
              <a:ext uri="{FF2B5EF4-FFF2-40B4-BE49-F238E27FC236}">
                <a16:creationId xmlns:a16="http://schemas.microsoft.com/office/drawing/2014/main" id="{D967E9A2-ECFB-4965-B23B-299D4425921E}"/>
              </a:ext>
            </a:extLst>
          </p:cNvPr>
          <p:cNvPicPr>
            <a:picLocks noChangeAspect="1"/>
          </p:cNvPicPr>
          <p:nvPr/>
        </p:nvPicPr>
        <p:blipFill rotWithShape="1">
          <a:blip r:embed="rId4">
            <a:extLst>
              <a:ext uri="{28A0092B-C50C-407E-A947-70E740481C1C}">
                <a14:useLocalDpi xmlns:a14="http://schemas.microsoft.com/office/drawing/2010/main" val="0"/>
              </a:ext>
            </a:extLst>
          </a:blip>
          <a:srcRect l="4792" t="4242" r="4519" b="7363"/>
          <a:stretch/>
        </p:blipFill>
        <p:spPr>
          <a:xfrm rot="580574">
            <a:off x="6934922" y="639559"/>
            <a:ext cx="1326969" cy="1293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erson wearing glasses and smiling at the camera&#10;&#10;Description automatically generated">
            <a:extLst>
              <a:ext uri="{FF2B5EF4-FFF2-40B4-BE49-F238E27FC236}">
                <a16:creationId xmlns:a16="http://schemas.microsoft.com/office/drawing/2014/main" id="{CDE86F84-FD83-46FE-BA8B-C4B8A5A633C8}"/>
              </a:ext>
            </a:extLst>
          </p:cNvPr>
          <p:cNvPicPr>
            <a:picLocks noChangeAspect="1"/>
          </p:cNvPicPr>
          <p:nvPr/>
        </p:nvPicPr>
        <p:blipFill rotWithShape="1">
          <a:blip r:embed="rId5">
            <a:extLst>
              <a:ext uri="{28A0092B-C50C-407E-A947-70E740481C1C}">
                <a14:useLocalDpi xmlns:a14="http://schemas.microsoft.com/office/drawing/2010/main" val="0"/>
              </a:ext>
            </a:extLst>
          </a:blip>
          <a:srcRect l="6100" t="27263" r="7569" b="28526"/>
          <a:stretch/>
        </p:blipFill>
        <p:spPr>
          <a:xfrm rot="21087589">
            <a:off x="4222480" y="1318671"/>
            <a:ext cx="2798735" cy="1433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picture containing person, person, table, sitting&#10;&#10;Description automatically generated">
            <a:extLst>
              <a:ext uri="{FF2B5EF4-FFF2-40B4-BE49-F238E27FC236}">
                <a16:creationId xmlns:a16="http://schemas.microsoft.com/office/drawing/2014/main" id="{AC2A28C3-2EC9-400B-AAA9-6AF12CDB1619}"/>
              </a:ext>
            </a:extLst>
          </p:cNvPr>
          <p:cNvPicPr>
            <a:picLocks noChangeAspect="1"/>
          </p:cNvPicPr>
          <p:nvPr/>
        </p:nvPicPr>
        <p:blipFill rotWithShape="1">
          <a:blip r:embed="rId6">
            <a:extLst>
              <a:ext uri="{28A0092B-C50C-407E-A947-70E740481C1C}">
                <a14:useLocalDpi xmlns:a14="http://schemas.microsoft.com/office/drawing/2010/main" val="0"/>
              </a:ext>
            </a:extLst>
          </a:blip>
          <a:srcRect l="5468" t="30017" r="9312" b="31050"/>
          <a:stretch/>
        </p:blipFill>
        <p:spPr>
          <a:xfrm rot="208953">
            <a:off x="6260831" y="2399152"/>
            <a:ext cx="2651233" cy="12112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picture containing person, person, sitting, holding&#10;&#10;Description automatically generated">
            <a:extLst>
              <a:ext uri="{FF2B5EF4-FFF2-40B4-BE49-F238E27FC236}">
                <a16:creationId xmlns:a16="http://schemas.microsoft.com/office/drawing/2014/main" id="{8058EB0F-B0D3-46F3-B2EC-FC28B66DF023}"/>
              </a:ext>
            </a:extLst>
          </p:cNvPr>
          <p:cNvPicPr>
            <a:picLocks noChangeAspect="1"/>
          </p:cNvPicPr>
          <p:nvPr/>
        </p:nvPicPr>
        <p:blipFill rotWithShape="1">
          <a:blip r:embed="rId7">
            <a:extLst>
              <a:ext uri="{28A0092B-C50C-407E-A947-70E740481C1C}">
                <a14:useLocalDpi xmlns:a14="http://schemas.microsoft.com/office/drawing/2010/main" val="0"/>
              </a:ext>
            </a:extLst>
          </a:blip>
          <a:srcRect l="11064" t="19681" r="13396" b="22207"/>
          <a:stretch/>
        </p:blipFill>
        <p:spPr>
          <a:xfrm rot="21229924">
            <a:off x="4188285" y="3107093"/>
            <a:ext cx="1987229" cy="1528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picture containing window, table, people, person&#10;&#10;Description automatically generated">
            <a:extLst>
              <a:ext uri="{FF2B5EF4-FFF2-40B4-BE49-F238E27FC236}">
                <a16:creationId xmlns:a16="http://schemas.microsoft.com/office/drawing/2014/main" id="{0412858D-F7E3-4707-9DB9-90825DCA8E66}"/>
              </a:ext>
            </a:extLst>
          </p:cNvPr>
          <p:cNvPicPr>
            <a:picLocks noChangeAspect="1"/>
          </p:cNvPicPr>
          <p:nvPr/>
        </p:nvPicPr>
        <p:blipFill rotWithShape="1">
          <a:blip r:embed="rId8">
            <a:extLst>
              <a:ext uri="{28A0092B-C50C-407E-A947-70E740481C1C}">
                <a14:useLocalDpi xmlns:a14="http://schemas.microsoft.com/office/drawing/2010/main" val="0"/>
              </a:ext>
            </a:extLst>
          </a:blip>
          <a:srcRect l="9324" t="13420" r="6737" b="19368"/>
          <a:stretch/>
        </p:blipFill>
        <p:spPr>
          <a:xfrm rot="416972">
            <a:off x="7168878" y="3908874"/>
            <a:ext cx="1267834" cy="1015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A person wearing a dress&#10;&#10;Description automatically generated">
            <a:extLst>
              <a:ext uri="{FF2B5EF4-FFF2-40B4-BE49-F238E27FC236}">
                <a16:creationId xmlns:a16="http://schemas.microsoft.com/office/drawing/2014/main" id="{B76905F2-A624-4DF0-AB94-0812E1DF0CE1}"/>
              </a:ext>
            </a:extLst>
          </p:cNvPr>
          <p:cNvPicPr>
            <a:picLocks noChangeAspect="1"/>
          </p:cNvPicPr>
          <p:nvPr/>
        </p:nvPicPr>
        <p:blipFill rotWithShape="1">
          <a:blip r:embed="rId9">
            <a:extLst>
              <a:ext uri="{28A0092B-C50C-407E-A947-70E740481C1C}">
                <a14:useLocalDpi xmlns:a14="http://schemas.microsoft.com/office/drawing/2010/main" val="0"/>
              </a:ext>
            </a:extLst>
          </a:blip>
          <a:srcRect l="11069" t="26316" r="8874" b="25576"/>
          <a:stretch/>
        </p:blipFill>
        <p:spPr>
          <a:xfrm rot="21251758">
            <a:off x="4783782" y="4458366"/>
            <a:ext cx="2241408" cy="1346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A child taking a selfie&#10;&#10;Description automatically generated">
            <a:extLst>
              <a:ext uri="{FF2B5EF4-FFF2-40B4-BE49-F238E27FC236}">
                <a16:creationId xmlns:a16="http://schemas.microsoft.com/office/drawing/2014/main" id="{15E89426-90B5-47F9-B012-B0DC740E4C5E}"/>
              </a:ext>
            </a:extLst>
          </p:cNvPr>
          <p:cNvPicPr>
            <a:picLocks noChangeAspect="1"/>
          </p:cNvPicPr>
          <p:nvPr/>
        </p:nvPicPr>
        <p:blipFill rotWithShape="1">
          <a:blip r:embed="rId10">
            <a:extLst>
              <a:ext uri="{28A0092B-C50C-407E-A947-70E740481C1C}">
                <a14:useLocalDpi xmlns:a14="http://schemas.microsoft.com/office/drawing/2010/main" val="0"/>
              </a:ext>
            </a:extLst>
          </a:blip>
          <a:srcRect l="2947" t="32315" r="2947" b="32316"/>
          <a:stretch/>
        </p:blipFill>
        <p:spPr>
          <a:xfrm rot="224053">
            <a:off x="6807291" y="5197250"/>
            <a:ext cx="2151681" cy="808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165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000"/>
                            </p:stCondLst>
                            <p:childTnLst>
                              <p:par>
                                <p:cTn id="17" presetID="31"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par>
                          <p:cTn id="23" fill="hold">
                            <p:stCondLst>
                              <p:cond delay="7000"/>
                            </p:stCondLst>
                            <p:childTnLst>
                              <p:par>
                                <p:cTn id="24" presetID="3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par>
                          <p:cTn id="30" fill="hold">
                            <p:stCondLst>
                              <p:cond delay="8000"/>
                            </p:stCondLst>
                            <p:childTnLst>
                              <p:par>
                                <p:cTn id="31" presetID="31"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par>
                          <p:cTn id="37" fill="hold">
                            <p:stCondLst>
                              <p:cond delay="9000"/>
                            </p:stCondLst>
                            <p:childTnLst>
                              <p:par>
                                <p:cTn id="38" presetID="31"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10000"/>
                            </p:stCondLst>
                            <p:childTnLst>
                              <p:par>
                                <p:cTn id="45" presetID="31"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 calcmode="lin" valueType="num">
                                      <p:cBhvr>
                                        <p:cTn id="49" dur="1000" fill="hold"/>
                                        <p:tgtEl>
                                          <p:spTgt spid="15"/>
                                        </p:tgtEl>
                                        <p:attrNameLst>
                                          <p:attrName>style.rotation</p:attrName>
                                        </p:attrNameLst>
                                      </p:cBhvr>
                                      <p:tavLst>
                                        <p:tav tm="0">
                                          <p:val>
                                            <p:fltVal val="90"/>
                                          </p:val>
                                        </p:tav>
                                        <p:tav tm="100000">
                                          <p:val>
                                            <p:fltVal val="0"/>
                                          </p:val>
                                        </p:tav>
                                      </p:tavLst>
                                    </p:anim>
                                    <p:animEffect transition="in" filter="fade">
                                      <p:cBhvr>
                                        <p:cTn id="50" dur="1000"/>
                                        <p:tgtEl>
                                          <p:spTgt spid="15"/>
                                        </p:tgtEl>
                                      </p:cBhvr>
                                    </p:animEffect>
                                  </p:childTnLst>
                                </p:cTn>
                              </p:par>
                            </p:childTnLst>
                          </p:cTn>
                        </p:par>
                        <p:par>
                          <p:cTn id="51" fill="hold">
                            <p:stCondLst>
                              <p:cond delay="11000"/>
                            </p:stCondLst>
                            <p:childTnLst>
                              <p:par>
                                <p:cTn id="52" presetID="31"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1000" fill="hold"/>
                                        <p:tgtEl>
                                          <p:spTgt spid="17"/>
                                        </p:tgtEl>
                                        <p:attrNameLst>
                                          <p:attrName>ppt_w</p:attrName>
                                        </p:attrNameLst>
                                      </p:cBhvr>
                                      <p:tavLst>
                                        <p:tav tm="0">
                                          <p:val>
                                            <p:fltVal val="0"/>
                                          </p:val>
                                        </p:tav>
                                        <p:tav tm="100000">
                                          <p:val>
                                            <p:strVal val="#ppt_w"/>
                                          </p:val>
                                        </p:tav>
                                      </p:tavLst>
                                    </p:anim>
                                    <p:anim calcmode="lin" valueType="num">
                                      <p:cBhvr>
                                        <p:cTn id="55" dur="1000" fill="hold"/>
                                        <p:tgtEl>
                                          <p:spTgt spid="17"/>
                                        </p:tgtEl>
                                        <p:attrNameLst>
                                          <p:attrName>ppt_h</p:attrName>
                                        </p:attrNameLst>
                                      </p:cBhvr>
                                      <p:tavLst>
                                        <p:tav tm="0">
                                          <p:val>
                                            <p:fltVal val="0"/>
                                          </p:val>
                                        </p:tav>
                                        <p:tav tm="100000">
                                          <p:val>
                                            <p:strVal val="#ppt_h"/>
                                          </p:val>
                                        </p:tav>
                                      </p:tavLst>
                                    </p:anim>
                                    <p:anim calcmode="lin" valueType="num">
                                      <p:cBhvr>
                                        <p:cTn id="56" dur="1000" fill="hold"/>
                                        <p:tgtEl>
                                          <p:spTgt spid="17"/>
                                        </p:tgtEl>
                                        <p:attrNameLst>
                                          <p:attrName>style.rotation</p:attrName>
                                        </p:attrNameLst>
                                      </p:cBhvr>
                                      <p:tavLst>
                                        <p:tav tm="0">
                                          <p:val>
                                            <p:fltVal val="90"/>
                                          </p:val>
                                        </p:tav>
                                        <p:tav tm="100000">
                                          <p:val>
                                            <p:fltVal val="0"/>
                                          </p:val>
                                        </p:tav>
                                      </p:tavLst>
                                    </p:anim>
                                    <p:animEffect transition="in" filter="fade">
                                      <p:cBhvr>
                                        <p:cTn id="57" dur="1000"/>
                                        <p:tgtEl>
                                          <p:spTgt spid="17"/>
                                        </p:tgtEl>
                                      </p:cBhvr>
                                    </p:animEffect>
                                  </p:childTnLst>
                                </p:cTn>
                              </p:par>
                            </p:childTnLst>
                          </p:cTn>
                        </p:par>
                        <p:par>
                          <p:cTn id="58" fill="hold">
                            <p:stCondLst>
                              <p:cond delay="12000"/>
                            </p:stCondLst>
                            <p:childTnLst>
                              <p:par>
                                <p:cTn id="59" presetID="31" presetClass="entr" presetSubtype="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fltVal val="0"/>
                                          </p:val>
                                        </p:tav>
                                        <p:tav tm="100000">
                                          <p:val>
                                            <p:strVal val="#ppt_w"/>
                                          </p:val>
                                        </p:tav>
                                      </p:tavLst>
                                    </p:anim>
                                    <p:anim calcmode="lin" valueType="num">
                                      <p:cBhvr>
                                        <p:cTn id="62" dur="1000" fill="hold"/>
                                        <p:tgtEl>
                                          <p:spTgt spid="19"/>
                                        </p:tgtEl>
                                        <p:attrNameLst>
                                          <p:attrName>ppt_h</p:attrName>
                                        </p:attrNameLst>
                                      </p:cBhvr>
                                      <p:tavLst>
                                        <p:tav tm="0">
                                          <p:val>
                                            <p:fltVal val="0"/>
                                          </p:val>
                                        </p:tav>
                                        <p:tav tm="100000">
                                          <p:val>
                                            <p:strVal val="#ppt_h"/>
                                          </p:val>
                                        </p:tav>
                                      </p:tavLst>
                                    </p:anim>
                                    <p:anim calcmode="lin" valueType="num">
                                      <p:cBhvr>
                                        <p:cTn id="63" dur="1000" fill="hold"/>
                                        <p:tgtEl>
                                          <p:spTgt spid="19"/>
                                        </p:tgtEl>
                                        <p:attrNameLst>
                                          <p:attrName>style.rotation</p:attrName>
                                        </p:attrNameLst>
                                      </p:cBhvr>
                                      <p:tavLst>
                                        <p:tav tm="0">
                                          <p:val>
                                            <p:fltVal val="90"/>
                                          </p:val>
                                        </p:tav>
                                        <p:tav tm="100000">
                                          <p:val>
                                            <p:fltVal val="0"/>
                                          </p:val>
                                        </p:tav>
                                      </p:tavLst>
                                    </p:anim>
                                    <p:animEffect transition="in" filter="fade">
                                      <p:cBhvr>
                                        <p:cTn id="6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6AD88B6C-E0DF-4A38-BB9F-30E0D017D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A9033BCE-0A76-45CB-8554-DE0E089D7D20}"/>
              </a:ext>
            </a:extLst>
          </p:cNvPr>
          <p:cNvSpPr txBox="1">
            <a:spLocks/>
          </p:cNvSpPr>
          <p:nvPr/>
        </p:nvSpPr>
        <p:spPr>
          <a:xfrm>
            <a:off x="288374" y="243906"/>
            <a:ext cx="7772400" cy="86931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5400" dirty="0">
                <a:solidFill>
                  <a:schemeClr val="bg2"/>
                </a:solidFill>
                <a:latin typeface="Franklin Gothic Heavy" panose="020B0903020102020204" pitchFamily="34" charset="0"/>
              </a:rPr>
              <a:t>Member advantage</a:t>
            </a:r>
          </a:p>
        </p:txBody>
      </p:sp>
      <p:sp>
        <p:nvSpPr>
          <p:cNvPr id="9" name="Subtitle 2">
            <a:extLst>
              <a:ext uri="{FF2B5EF4-FFF2-40B4-BE49-F238E27FC236}">
                <a16:creationId xmlns:a16="http://schemas.microsoft.com/office/drawing/2014/main" id="{93C13F2E-7186-4E11-BA58-CE97623BB801}"/>
              </a:ext>
            </a:extLst>
          </p:cNvPr>
          <p:cNvSpPr>
            <a:spLocks noGrp="1"/>
          </p:cNvSpPr>
          <p:nvPr>
            <p:ph type="subTitle" idx="1"/>
          </p:nvPr>
        </p:nvSpPr>
        <p:spPr>
          <a:xfrm>
            <a:off x="403787" y="1685854"/>
            <a:ext cx="3454783" cy="4928240"/>
          </a:xfrm>
        </p:spPr>
        <p:txBody>
          <a:bodyPr>
            <a:normAutofit lnSpcReduction="10000"/>
          </a:bodyPr>
          <a:lstStyle/>
          <a:p>
            <a:pPr algn="l"/>
            <a:r>
              <a:rPr lang="en-AU" dirty="0">
                <a:solidFill>
                  <a:srgbClr val="FFC000"/>
                </a:solidFill>
                <a:latin typeface="Franklin Gothic Medium" panose="020B0603020102020204" pitchFamily="34" charset="0"/>
              </a:rPr>
              <a:t>Travel </a:t>
            </a:r>
            <a:r>
              <a:rPr lang="en-AU" dirty="0">
                <a:solidFill>
                  <a:schemeClr val="bg2"/>
                </a:solidFill>
                <a:latin typeface="Franklin Gothic Medium" panose="020B0603020102020204" pitchFamily="34" charset="0"/>
              </a:rPr>
              <a:t>deals for airline lounges, hotel and accommodation, group tours, travel gift cards, </a:t>
            </a:r>
          </a:p>
          <a:p>
            <a:pPr algn="l"/>
            <a:r>
              <a:rPr lang="en-AU" dirty="0">
                <a:solidFill>
                  <a:srgbClr val="FFC000"/>
                </a:solidFill>
                <a:latin typeface="Franklin Gothic Medium" panose="020B0603020102020204" pitchFamily="34" charset="0"/>
              </a:rPr>
              <a:t>Automotive</a:t>
            </a:r>
            <a:r>
              <a:rPr lang="en-AU" dirty="0">
                <a:solidFill>
                  <a:schemeClr val="bg2"/>
                </a:solidFill>
                <a:latin typeface="Franklin Gothic Medium" panose="020B0603020102020204" pitchFamily="34" charset="0"/>
              </a:rPr>
              <a:t> benefits include car hire, insurance, vehicle buying service, salary packaged leases</a:t>
            </a:r>
          </a:p>
          <a:p>
            <a:pPr algn="l"/>
            <a:r>
              <a:rPr lang="en-AU" dirty="0">
                <a:solidFill>
                  <a:srgbClr val="FFC000"/>
                </a:solidFill>
                <a:latin typeface="Franklin Gothic Medium" panose="020B0603020102020204" pitchFamily="34" charset="0"/>
              </a:rPr>
              <a:t>Insurance</a:t>
            </a:r>
            <a:r>
              <a:rPr lang="en-AU" dirty="0">
                <a:solidFill>
                  <a:schemeClr val="bg2"/>
                </a:solidFill>
                <a:latin typeface="Franklin Gothic Medium" panose="020B0603020102020204" pitchFamily="34" charset="0"/>
              </a:rPr>
              <a:t>, </a:t>
            </a:r>
            <a:r>
              <a:rPr lang="en-AU" dirty="0">
                <a:solidFill>
                  <a:srgbClr val="FFC000"/>
                </a:solidFill>
                <a:latin typeface="Franklin Gothic Medium" panose="020B0603020102020204" pitchFamily="34" charset="0"/>
              </a:rPr>
              <a:t>financial</a:t>
            </a:r>
            <a:r>
              <a:rPr lang="en-AU" dirty="0">
                <a:solidFill>
                  <a:schemeClr val="bg2"/>
                </a:solidFill>
                <a:latin typeface="Franklin Gothic Medium" panose="020B0603020102020204" pitchFamily="34" charset="0"/>
              </a:rPr>
              <a:t> and </a:t>
            </a:r>
            <a:r>
              <a:rPr lang="en-AU" dirty="0">
                <a:solidFill>
                  <a:srgbClr val="FFC000"/>
                </a:solidFill>
                <a:latin typeface="Franklin Gothic Medium" panose="020B0603020102020204" pitchFamily="34" charset="0"/>
              </a:rPr>
              <a:t>business</a:t>
            </a:r>
            <a:r>
              <a:rPr lang="en-AU" dirty="0">
                <a:solidFill>
                  <a:schemeClr val="bg2"/>
                </a:solidFill>
                <a:latin typeface="Franklin Gothic Medium" panose="020B0603020102020204" pitchFamily="34" charset="0"/>
              </a:rPr>
              <a:t> </a:t>
            </a:r>
            <a:r>
              <a:rPr lang="en-AU" dirty="0">
                <a:solidFill>
                  <a:srgbClr val="FFC000"/>
                </a:solidFill>
                <a:latin typeface="Franklin Gothic Medium" panose="020B0603020102020204" pitchFamily="34" charset="0"/>
              </a:rPr>
              <a:t>services</a:t>
            </a:r>
            <a:r>
              <a:rPr lang="en-AU" dirty="0">
                <a:solidFill>
                  <a:schemeClr val="bg2"/>
                </a:solidFill>
                <a:latin typeface="Franklin Gothic Medium" panose="020B0603020102020204" pitchFamily="34" charset="0"/>
              </a:rPr>
              <a:t>. Credit cards, home loans, financial planning and insurance products.  </a:t>
            </a:r>
          </a:p>
          <a:p>
            <a:pPr marL="342900" indent="-342900" algn="l">
              <a:buFont typeface="Arial" panose="020B0604020202020204" pitchFamily="34" charset="0"/>
              <a:buChar char="•"/>
            </a:pPr>
            <a:endParaRPr lang="en-AU" dirty="0">
              <a:solidFill>
                <a:schemeClr val="bg2"/>
              </a:solidFill>
              <a:latin typeface="Franklin Gothic Medium" panose="020B0603020102020204" pitchFamily="34" charset="0"/>
            </a:endParaRPr>
          </a:p>
        </p:txBody>
      </p:sp>
      <p:pic>
        <p:nvPicPr>
          <p:cNvPr id="11" name="Picture 10" descr="A picture containing indoor, person, bed, laying&#10;&#10;Description automatically generated">
            <a:extLst>
              <a:ext uri="{FF2B5EF4-FFF2-40B4-BE49-F238E27FC236}">
                <a16:creationId xmlns:a16="http://schemas.microsoft.com/office/drawing/2014/main" id="{FCF59541-D5FC-4FBA-86DB-D0C668456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12163">
            <a:off x="6254989" y="1146914"/>
            <a:ext cx="2178539" cy="2178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group of people posing for a photo&#10;&#10;Description automatically generated">
            <a:extLst>
              <a:ext uri="{FF2B5EF4-FFF2-40B4-BE49-F238E27FC236}">
                <a16:creationId xmlns:a16="http://schemas.microsoft.com/office/drawing/2014/main" id="{B8D6277E-7480-418B-BCB5-5B49E2B796B4}"/>
              </a:ext>
            </a:extLst>
          </p:cNvPr>
          <p:cNvPicPr>
            <a:picLocks noChangeAspect="1"/>
          </p:cNvPicPr>
          <p:nvPr/>
        </p:nvPicPr>
        <p:blipFill rotWithShape="1">
          <a:blip r:embed="rId5">
            <a:extLst>
              <a:ext uri="{28A0092B-C50C-407E-A947-70E740481C1C}">
                <a14:useLocalDpi xmlns:a14="http://schemas.microsoft.com/office/drawing/2010/main" val="0"/>
              </a:ext>
            </a:extLst>
          </a:blip>
          <a:srcRect l="9311" t="28840" r="5153" b="33261"/>
          <a:stretch/>
        </p:blipFill>
        <p:spPr>
          <a:xfrm rot="21199564">
            <a:off x="4846420" y="2557380"/>
            <a:ext cx="2106188" cy="933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picture containing person, indoor, holding, person&#10;&#10;Description automatically generated">
            <a:extLst>
              <a:ext uri="{FF2B5EF4-FFF2-40B4-BE49-F238E27FC236}">
                <a16:creationId xmlns:a16="http://schemas.microsoft.com/office/drawing/2014/main" id="{85FDFDDD-F2EF-402F-AEF1-A3E9E00449C9}"/>
              </a:ext>
            </a:extLst>
          </p:cNvPr>
          <p:cNvPicPr>
            <a:picLocks noChangeAspect="1"/>
          </p:cNvPicPr>
          <p:nvPr/>
        </p:nvPicPr>
        <p:blipFill rotWithShape="1">
          <a:blip r:embed="rId6">
            <a:extLst>
              <a:ext uri="{28A0092B-C50C-407E-A947-70E740481C1C}">
                <a14:useLocalDpi xmlns:a14="http://schemas.microsoft.com/office/drawing/2010/main" val="0"/>
              </a:ext>
            </a:extLst>
          </a:blip>
          <a:srcRect l="6105" t="27578" r="9324" b="29158"/>
          <a:stretch/>
        </p:blipFill>
        <p:spPr>
          <a:xfrm rot="535521">
            <a:off x="6663214" y="3025973"/>
            <a:ext cx="2191359" cy="1121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A picture containing person, person, sitting, holding&#10;&#10;Description automatically generated">
            <a:extLst>
              <a:ext uri="{FF2B5EF4-FFF2-40B4-BE49-F238E27FC236}">
                <a16:creationId xmlns:a16="http://schemas.microsoft.com/office/drawing/2014/main" id="{4E32C92D-873F-496B-A590-AEE026F84F9B}"/>
              </a:ext>
            </a:extLst>
          </p:cNvPr>
          <p:cNvPicPr>
            <a:picLocks noChangeAspect="1"/>
          </p:cNvPicPr>
          <p:nvPr/>
        </p:nvPicPr>
        <p:blipFill rotWithShape="1">
          <a:blip r:embed="rId7">
            <a:extLst>
              <a:ext uri="{28A0092B-C50C-407E-A947-70E740481C1C}">
                <a14:useLocalDpi xmlns:a14="http://schemas.microsoft.com/office/drawing/2010/main" val="0"/>
              </a:ext>
            </a:extLst>
          </a:blip>
          <a:srcRect l="3850" t="28279" r="5473" b="30737"/>
          <a:stretch/>
        </p:blipFill>
        <p:spPr>
          <a:xfrm rot="21231338">
            <a:off x="4653711" y="3784538"/>
            <a:ext cx="1895406" cy="8566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descr="A picture containing playing, person, sitting, person&#10;&#10;Description automatically generated">
            <a:extLst>
              <a:ext uri="{FF2B5EF4-FFF2-40B4-BE49-F238E27FC236}">
                <a16:creationId xmlns:a16="http://schemas.microsoft.com/office/drawing/2014/main" id="{3F32D801-A37E-4020-849E-1711934D7B70}"/>
              </a:ext>
            </a:extLst>
          </p:cNvPr>
          <p:cNvPicPr>
            <a:picLocks noChangeAspect="1"/>
          </p:cNvPicPr>
          <p:nvPr/>
        </p:nvPicPr>
        <p:blipFill rotWithShape="1">
          <a:blip r:embed="rId8">
            <a:extLst>
              <a:ext uri="{28A0092B-C50C-407E-A947-70E740481C1C}">
                <a14:useLocalDpi xmlns:a14="http://schemas.microsoft.com/office/drawing/2010/main" val="0"/>
              </a:ext>
            </a:extLst>
          </a:blip>
          <a:srcRect l="6105" t="19053" r="9024" b="24933"/>
          <a:stretch/>
        </p:blipFill>
        <p:spPr>
          <a:xfrm rot="21273479">
            <a:off x="5624709" y="4638709"/>
            <a:ext cx="1962235" cy="1295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descr="A picture containing car, truck, sitting, person&#10;&#10;Description automatically generated">
            <a:extLst>
              <a:ext uri="{FF2B5EF4-FFF2-40B4-BE49-F238E27FC236}">
                <a16:creationId xmlns:a16="http://schemas.microsoft.com/office/drawing/2014/main" id="{88197FA8-286F-434E-9FDB-0D966911690D}"/>
              </a:ext>
            </a:extLst>
          </p:cNvPr>
          <p:cNvPicPr>
            <a:picLocks noChangeAspect="1"/>
          </p:cNvPicPr>
          <p:nvPr/>
        </p:nvPicPr>
        <p:blipFill rotWithShape="1">
          <a:blip r:embed="rId9">
            <a:extLst>
              <a:ext uri="{28A0092B-C50C-407E-A947-70E740481C1C}">
                <a14:useLocalDpi xmlns:a14="http://schemas.microsoft.com/office/drawing/2010/main" val="0"/>
              </a:ext>
            </a:extLst>
          </a:blip>
          <a:srcRect l="5473" t="29474" r="6737" b="29048"/>
          <a:stretch/>
        </p:blipFill>
        <p:spPr>
          <a:xfrm rot="252607">
            <a:off x="7368302" y="4141299"/>
            <a:ext cx="1503311" cy="710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690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par>
                          <p:cTn id="20" fill="hold">
                            <p:stCondLst>
                              <p:cond delay="8000"/>
                            </p:stCondLst>
                            <p:childTnLst>
                              <p:par>
                                <p:cTn id="21" presetID="31"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9000"/>
                            </p:stCondLst>
                            <p:childTnLst>
                              <p:par>
                                <p:cTn id="28" presetID="31"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par>
                          <p:cTn id="34" fill="hold">
                            <p:stCondLst>
                              <p:cond delay="10000"/>
                            </p:stCondLst>
                            <p:childTnLst>
                              <p:par>
                                <p:cTn id="35" presetID="31"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childTnLst>
                          </p:cTn>
                        </p:par>
                        <p:par>
                          <p:cTn id="41" fill="hold">
                            <p:stCondLst>
                              <p:cond delay="11000"/>
                            </p:stCondLst>
                            <p:childTnLst>
                              <p:par>
                                <p:cTn id="42" presetID="3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ppt_w</p:attrName>
                                        </p:attrNameLst>
                                      </p:cBhvr>
                                      <p:tavLst>
                                        <p:tav tm="0">
                                          <p:val>
                                            <p:fltVal val="0"/>
                                          </p:val>
                                        </p:tav>
                                        <p:tav tm="100000">
                                          <p:val>
                                            <p:strVal val="#ppt_w"/>
                                          </p:val>
                                        </p:tav>
                                      </p:tavLst>
                                    </p:anim>
                                    <p:anim calcmode="lin" valueType="num">
                                      <p:cBhvr>
                                        <p:cTn id="45" dur="1000" fill="hold"/>
                                        <p:tgtEl>
                                          <p:spTgt spid="21"/>
                                        </p:tgtEl>
                                        <p:attrNameLst>
                                          <p:attrName>ppt_h</p:attrName>
                                        </p:attrNameLst>
                                      </p:cBhvr>
                                      <p:tavLst>
                                        <p:tav tm="0">
                                          <p:val>
                                            <p:fltVal val="0"/>
                                          </p:val>
                                        </p:tav>
                                        <p:tav tm="100000">
                                          <p:val>
                                            <p:strVal val="#ppt_h"/>
                                          </p:val>
                                        </p:tav>
                                      </p:tavLst>
                                    </p:anim>
                                    <p:anim calcmode="lin" valueType="num">
                                      <p:cBhvr>
                                        <p:cTn id="46" dur="1000" fill="hold"/>
                                        <p:tgtEl>
                                          <p:spTgt spid="21"/>
                                        </p:tgtEl>
                                        <p:attrNameLst>
                                          <p:attrName>style.rotation</p:attrName>
                                        </p:attrNameLst>
                                      </p:cBhvr>
                                      <p:tavLst>
                                        <p:tav tm="0">
                                          <p:val>
                                            <p:fltVal val="90"/>
                                          </p:val>
                                        </p:tav>
                                        <p:tav tm="100000">
                                          <p:val>
                                            <p:fltVal val="0"/>
                                          </p:val>
                                        </p:tav>
                                      </p:tavLst>
                                    </p:anim>
                                    <p:animEffect transition="in" filter="fade">
                                      <p:cBhvr>
                                        <p:cTn id="47" dur="1000"/>
                                        <p:tgtEl>
                                          <p:spTgt spid="21"/>
                                        </p:tgtEl>
                                      </p:cBhvr>
                                    </p:animEffect>
                                  </p:childTnLst>
                                </p:cTn>
                              </p:par>
                            </p:childTnLst>
                          </p:cTn>
                        </p:par>
                        <p:par>
                          <p:cTn id="48" fill="hold">
                            <p:stCondLst>
                              <p:cond delay="12000"/>
                            </p:stCondLst>
                            <p:childTnLst>
                              <p:par>
                                <p:cTn id="49" presetID="31"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 calcmode="lin" valueType="num">
                                      <p:cBhvr>
                                        <p:cTn id="53" dur="1000" fill="hold"/>
                                        <p:tgtEl>
                                          <p:spTgt spid="25"/>
                                        </p:tgtEl>
                                        <p:attrNameLst>
                                          <p:attrName>style.rotation</p:attrName>
                                        </p:attrNameLst>
                                      </p:cBhvr>
                                      <p:tavLst>
                                        <p:tav tm="0">
                                          <p:val>
                                            <p:fltVal val="90"/>
                                          </p:val>
                                        </p:tav>
                                        <p:tav tm="100000">
                                          <p:val>
                                            <p:fltVal val="0"/>
                                          </p:val>
                                        </p:tav>
                                      </p:tavLst>
                                    </p:anim>
                                    <p:animEffect transition="in" filter="fade">
                                      <p:cBhvr>
                                        <p:cTn id="54" dur="1000"/>
                                        <p:tgtEl>
                                          <p:spTgt spid="25"/>
                                        </p:tgtEl>
                                      </p:cBhvr>
                                    </p:animEffect>
                                  </p:childTnLst>
                                </p:cTn>
                              </p:par>
                            </p:childTnLst>
                          </p:cTn>
                        </p:par>
                        <p:par>
                          <p:cTn id="55" fill="hold">
                            <p:stCondLst>
                              <p:cond delay="13000"/>
                            </p:stCondLst>
                            <p:childTnLst>
                              <p:par>
                                <p:cTn id="56" presetID="31" presetClass="entr" presetSubtype="0"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ppt_w</p:attrName>
                                        </p:attrNameLst>
                                      </p:cBhvr>
                                      <p:tavLst>
                                        <p:tav tm="0">
                                          <p:val>
                                            <p:fltVal val="0"/>
                                          </p:val>
                                        </p:tav>
                                        <p:tav tm="100000">
                                          <p:val>
                                            <p:strVal val="#ppt_w"/>
                                          </p:val>
                                        </p:tav>
                                      </p:tavLst>
                                    </p:anim>
                                    <p:anim calcmode="lin" valueType="num">
                                      <p:cBhvr>
                                        <p:cTn id="59" dur="1000" fill="hold"/>
                                        <p:tgtEl>
                                          <p:spTgt spid="27"/>
                                        </p:tgtEl>
                                        <p:attrNameLst>
                                          <p:attrName>ppt_h</p:attrName>
                                        </p:attrNameLst>
                                      </p:cBhvr>
                                      <p:tavLst>
                                        <p:tav tm="0">
                                          <p:val>
                                            <p:fltVal val="0"/>
                                          </p:val>
                                        </p:tav>
                                        <p:tav tm="100000">
                                          <p:val>
                                            <p:strVal val="#ppt_h"/>
                                          </p:val>
                                        </p:tav>
                                      </p:tavLst>
                                    </p:anim>
                                    <p:anim calcmode="lin" valueType="num">
                                      <p:cBhvr>
                                        <p:cTn id="60" dur="1000" fill="hold"/>
                                        <p:tgtEl>
                                          <p:spTgt spid="27"/>
                                        </p:tgtEl>
                                        <p:attrNameLst>
                                          <p:attrName>style.rotation</p:attrName>
                                        </p:attrNameLst>
                                      </p:cBhvr>
                                      <p:tavLst>
                                        <p:tav tm="0">
                                          <p:val>
                                            <p:fltVal val="90"/>
                                          </p:val>
                                        </p:tav>
                                        <p:tav tm="100000">
                                          <p:val>
                                            <p:fltVal val="0"/>
                                          </p:val>
                                        </p:tav>
                                      </p:tavLst>
                                    </p:anim>
                                    <p:animEffect transition="in" filter="fade">
                                      <p:cBhvr>
                                        <p:cTn id="6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6AD88B6C-E0DF-4A38-BB9F-30E0D017D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A9033BCE-0A76-45CB-8554-DE0E089D7D20}"/>
              </a:ext>
            </a:extLst>
          </p:cNvPr>
          <p:cNvSpPr txBox="1">
            <a:spLocks/>
          </p:cNvSpPr>
          <p:nvPr/>
        </p:nvSpPr>
        <p:spPr>
          <a:xfrm>
            <a:off x="288374" y="243906"/>
            <a:ext cx="7772400" cy="86931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5400" dirty="0">
                <a:solidFill>
                  <a:schemeClr val="bg2"/>
                </a:solidFill>
                <a:latin typeface="Franklin Gothic Heavy" panose="020B0903020102020204" pitchFamily="34" charset="0"/>
              </a:rPr>
              <a:t>Member advantage</a:t>
            </a:r>
          </a:p>
        </p:txBody>
      </p:sp>
      <p:sp>
        <p:nvSpPr>
          <p:cNvPr id="9" name="Subtitle 2">
            <a:extLst>
              <a:ext uri="{FF2B5EF4-FFF2-40B4-BE49-F238E27FC236}">
                <a16:creationId xmlns:a16="http://schemas.microsoft.com/office/drawing/2014/main" id="{93C13F2E-7186-4E11-BA58-CE97623BB801}"/>
              </a:ext>
            </a:extLst>
          </p:cNvPr>
          <p:cNvSpPr>
            <a:spLocks noGrp="1"/>
          </p:cNvSpPr>
          <p:nvPr>
            <p:ph type="subTitle" idx="1"/>
          </p:nvPr>
        </p:nvSpPr>
        <p:spPr>
          <a:xfrm>
            <a:off x="403787" y="1685854"/>
            <a:ext cx="3454783" cy="4928240"/>
          </a:xfrm>
        </p:spPr>
        <p:txBody>
          <a:bodyPr>
            <a:normAutofit fontScale="62500" lnSpcReduction="20000"/>
          </a:bodyPr>
          <a:lstStyle/>
          <a:p>
            <a:pPr algn="l"/>
            <a:r>
              <a:rPr lang="en-AU" dirty="0">
                <a:solidFill>
                  <a:srgbClr val="F0B11D"/>
                </a:solidFill>
                <a:latin typeface="Franklin Gothic Medium" panose="020B0603020102020204" pitchFamily="34" charset="0"/>
              </a:rPr>
              <a:t>Testimonial</a:t>
            </a:r>
            <a:r>
              <a:rPr lang="en-AU" dirty="0">
                <a:solidFill>
                  <a:schemeClr val="bg1"/>
                </a:solidFill>
                <a:latin typeface="Franklin Gothic Medium" panose="020B0603020102020204" pitchFamily="34" charset="0"/>
              </a:rPr>
              <a:t>: Nick Burke, CSIRO Victoria</a:t>
            </a:r>
          </a:p>
          <a:p>
            <a:pPr algn="l"/>
            <a:r>
              <a:rPr lang="en-AU" dirty="0">
                <a:solidFill>
                  <a:schemeClr val="bg1"/>
                </a:solidFill>
                <a:latin typeface="Franklin Gothic Medium" panose="020B0603020102020204" pitchFamily="34" charset="0"/>
              </a:rPr>
              <a:t>“I’m a Union member because I know our collective voice is louder than any individual’s and I would be regardless of any other benefits, but I’m happy to make the most of some of the offers available to members.  </a:t>
            </a:r>
          </a:p>
          <a:p>
            <a:pPr algn="l"/>
            <a:r>
              <a:rPr lang="en-AU" dirty="0">
                <a:solidFill>
                  <a:schemeClr val="bg1"/>
                </a:solidFill>
                <a:latin typeface="Franklin Gothic Medium" panose="020B0603020102020204" pitchFamily="34" charset="0"/>
              </a:rPr>
              <a:t>“Many years ago when </a:t>
            </a:r>
            <a:r>
              <a:rPr lang="en-AU" dirty="0">
                <a:solidFill>
                  <a:srgbClr val="F0B11D"/>
                </a:solidFill>
                <a:latin typeface="Franklin Gothic Medium" panose="020B0603020102020204" pitchFamily="34" charset="0"/>
              </a:rPr>
              <a:t>I was looking to buy a car I contacted Member Advantage</a:t>
            </a:r>
            <a:r>
              <a:rPr lang="en-AU" dirty="0">
                <a:solidFill>
                  <a:schemeClr val="bg1"/>
                </a:solidFill>
                <a:latin typeface="Franklin Gothic Medium" panose="020B0603020102020204" pitchFamily="34" charset="0"/>
              </a:rPr>
              <a:t>, told them what I was looking for and a couple of days later they </a:t>
            </a:r>
            <a:r>
              <a:rPr lang="en-AU" dirty="0">
                <a:solidFill>
                  <a:srgbClr val="F0B11D"/>
                </a:solidFill>
                <a:latin typeface="Franklin Gothic Medium" panose="020B0603020102020204" pitchFamily="34" charset="0"/>
              </a:rPr>
              <a:t>rang me back with the best price </a:t>
            </a:r>
            <a:r>
              <a:rPr lang="en-AU" dirty="0">
                <a:solidFill>
                  <a:schemeClr val="bg1"/>
                </a:solidFill>
                <a:latin typeface="Franklin Gothic Medium" panose="020B0603020102020204" pitchFamily="34" charset="0"/>
              </a:rPr>
              <a:t>they could find, which happened to be the best price I could find.  </a:t>
            </a:r>
            <a:r>
              <a:rPr lang="en-AU" dirty="0">
                <a:solidFill>
                  <a:srgbClr val="F0B11D"/>
                </a:solidFill>
                <a:latin typeface="Franklin Gothic Medium" panose="020B0603020102020204" pitchFamily="34" charset="0"/>
              </a:rPr>
              <a:t>That five minute phone call saved me around $3000</a:t>
            </a:r>
            <a:r>
              <a:rPr lang="en-AU" dirty="0">
                <a:solidFill>
                  <a:schemeClr val="bg1"/>
                </a:solidFill>
                <a:latin typeface="Franklin Gothic Medium" panose="020B0603020102020204" pitchFamily="34" charset="0"/>
              </a:rPr>
              <a:t>.  </a:t>
            </a:r>
          </a:p>
          <a:p>
            <a:pPr algn="l"/>
            <a:r>
              <a:rPr lang="en-AU" dirty="0">
                <a:solidFill>
                  <a:schemeClr val="bg1"/>
                </a:solidFill>
                <a:latin typeface="Franklin Gothic Medium" panose="020B0603020102020204" pitchFamily="34" charset="0"/>
              </a:rPr>
              <a:t>“More recently, I have been using e-gift cards to </a:t>
            </a:r>
            <a:r>
              <a:rPr lang="en-AU" dirty="0">
                <a:solidFill>
                  <a:srgbClr val="F0B11D"/>
                </a:solidFill>
                <a:latin typeface="Franklin Gothic Medium" panose="020B0603020102020204" pitchFamily="34" charset="0"/>
              </a:rPr>
              <a:t>purchase groceries and fuel</a:t>
            </a:r>
            <a:r>
              <a:rPr lang="en-AU" dirty="0">
                <a:solidFill>
                  <a:schemeClr val="bg1"/>
                </a:solidFill>
                <a:latin typeface="Franklin Gothic Medium" panose="020B0603020102020204" pitchFamily="34" charset="0"/>
              </a:rPr>
              <a:t>.  There </a:t>
            </a:r>
            <a:r>
              <a:rPr lang="en-AU">
                <a:solidFill>
                  <a:schemeClr val="bg1"/>
                </a:solidFill>
                <a:latin typeface="Franklin Gothic Medium" panose="020B0603020102020204" pitchFamily="34" charset="0"/>
              </a:rPr>
              <a:t>are discounts on </a:t>
            </a:r>
            <a:r>
              <a:rPr lang="en-AU" dirty="0">
                <a:solidFill>
                  <a:schemeClr val="bg1"/>
                </a:solidFill>
                <a:latin typeface="Franklin Gothic Medium" panose="020B0603020102020204" pitchFamily="34" charset="0"/>
              </a:rPr>
              <a:t>all purchases made with e-gift cards bought through the </a:t>
            </a:r>
            <a:r>
              <a:rPr lang="en-AU" dirty="0">
                <a:solidFill>
                  <a:srgbClr val="F0B11D"/>
                </a:solidFill>
                <a:latin typeface="Franklin Gothic Medium" panose="020B0603020102020204" pitchFamily="34" charset="0"/>
              </a:rPr>
              <a:t>Member Advantage </a:t>
            </a:r>
            <a:r>
              <a:rPr lang="en-AU" dirty="0">
                <a:solidFill>
                  <a:schemeClr val="bg1"/>
                </a:solidFill>
                <a:latin typeface="Franklin Gothic Medium" panose="020B0603020102020204" pitchFamily="34" charset="0"/>
              </a:rPr>
              <a:t>program.  It takes about 5 minutes to organise a card, which is emailed to you when it’s ready, and </a:t>
            </a:r>
            <a:r>
              <a:rPr lang="en-AU" dirty="0">
                <a:solidFill>
                  <a:srgbClr val="F0B11D"/>
                </a:solidFill>
                <a:latin typeface="Franklin Gothic Medium" panose="020B0603020102020204" pitchFamily="34" charset="0"/>
              </a:rPr>
              <a:t>the discounts run into the hundreds of dollars a year</a:t>
            </a:r>
            <a:r>
              <a:rPr lang="en-AU" dirty="0">
                <a:solidFill>
                  <a:schemeClr val="bg1"/>
                </a:solidFill>
                <a:latin typeface="Franklin Gothic Medium" panose="020B0603020102020204" pitchFamily="34" charset="0"/>
              </a:rPr>
              <a:t>.”</a:t>
            </a:r>
          </a:p>
        </p:txBody>
      </p:sp>
      <p:pic>
        <p:nvPicPr>
          <p:cNvPr id="3" name="Picture 2" descr="A person wearing a suit and tie smiling at the camera&#10;&#10;Description automatically generated">
            <a:extLst>
              <a:ext uri="{FF2B5EF4-FFF2-40B4-BE49-F238E27FC236}">
                <a16:creationId xmlns:a16="http://schemas.microsoft.com/office/drawing/2014/main" id="{1A6AA380-C3F6-4A70-955A-E8600B0C7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77885">
            <a:off x="4711702" y="2002072"/>
            <a:ext cx="3918691" cy="3531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744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2000"/>
                                        <p:tgtEl>
                                          <p:spTgt spid="9">
                                            <p:txEl>
                                              <p:pRg st="3" end="3"/>
                                            </p:txEl>
                                          </p:spTgt>
                                        </p:tgtEl>
                                      </p:cBhvr>
                                    </p:animEffect>
                                  </p:childTnLst>
                                </p:cTn>
                              </p:par>
                            </p:childTnLst>
                          </p:cTn>
                        </p:par>
                        <p:par>
                          <p:cTn id="24" fill="hold">
                            <p:stCondLst>
                              <p:cond delay="10000"/>
                            </p:stCondLst>
                            <p:childTnLst>
                              <p:par>
                                <p:cTn id="25" presetID="31"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6AD88B6C-E0DF-4A38-BB9F-30E0D017D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A9033BCE-0A76-45CB-8554-DE0E089D7D20}"/>
              </a:ext>
            </a:extLst>
          </p:cNvPr>
          <p:cNvSpPr txBox="1">
            <a:spLocks/>
          </p:cNvSpPr>
          <p:nvPr/>
        </p:nvSpPr>
        <p:spPr>
          <a:xfrm>
            <a:off x="288374" y="243906"/>
            <a:ext cx="7772400" cy="86931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5400" dirty="0">
                <a:solidFill>
                  <a:schemeClr val="bg2"/>
                </a:solidFill>
                <a:latin typeface="Franklin Gothic Heavy" panose="020B0903020102020204" pitchFamily="34" charset="0"/>
              </a:rPr>
              <a:t>Member advantage</a:t>
            </a:r>
          </a:p>
        </p:txBody>
      </p:sp>
      <p:sp>
        <p:nvSpPr>
          <p:cNvPr id="9" name="Subtitle 2">
            <a:extLst>
              <a:ext uri="{FF2B5EF4-FFF2-40B4-BE49-F238E27FC236}">
                <a16:creationId xmlns:a16="http://schemas.microsoft.com/office/drawing/2014/main" id="{93C13F2E-7186-4E11-BA58-CE97623BB801}"/>
              </a:ext>
            </a:extLst>
          </p:cNvPr>
          <p:cNvSpPr>
            <a:spLocks noGrp="1"/>
          </p:cNvSpPr>
          <p:nvPr>
            <p:ph type="subTitle" idx="1"/>
          </p:nvPr>
        </p:nvSpPr>
        <p:spPr>
          <a:xfrm>
            <a:off x="403785" y="1263316"/>
            <a:ext cx="5503720" cy="5067592"/>
          </a:xfrm>
        </p:spPr>
        <p:txBody>
          <a:bodyPr>
            <a:normAutofit fontScale="70000" lnSpcReduction="20000"/>
          </a:bodyPr>
          <a:lstStyle/>
          <a:p>
            <a:pPr algn="l"/>
            <a:r>
              <a:rPr lang="en-AU" dirty="0">
                <a:solidFill>
                  <a:schemeClr val="accent1">
                    <a:lumMod val="40000"/>
                    <a:lumOff val="60000"/>
                  </a:schemeClr>
                </a:solidFill>
                <a:latin typeface="Franklin Gothic Medium" panose="020B0603020102020204" pitchFamily="34" charset="0"/>
              </a:rPr>
              <a:t>Desktop instructions</a:t>
            </a:r>
          </a:p>
          <a:p>
            <a:pPr marL="457200" indent="-457200" algn="l">
              <a:buFont typeface="+mj-lt"/>
              <a:buAutoNum type="arabicPeriod"/>
            </a:pPr>
            <a:r>
              <a:rPr lang="en-AU" dirty="0">
                <a:solidFill>
                  <a:schemeClr val="bg1"/>
                </a:solidFill>
                <a:latin typeface="Franklin Gothic Medium" panose="020B0603020102020204" pitchFamily="34" charset="0"/>
              </a:rPr>
              <a:t>Visit </a:t>
            </a:r>
            <a:r>
              <a:rPr lang="en-AU" dirty="0">
                <a:solidFill>
                  <a:srgbClr val="FFC000"/>
                </a:solidFill>
                <a:latin typeface="Franklin Gothic Medium" panose="020B0603020102020204" pitchFamily="34" charset="0"/>
              </a:rPr>
              <a:t>cpsu.memberadvantage.com.au </a:t>
            </a:r>
          </a:p>
          <a:p>
            <a:pPr marL="457200" indent="-457200" algn="l">
              <a:buFont typeface="+mj-lt"/>
              <a:buAutoNum type="arabicPeriod"/>
            </a:pPr>
            <a:r>
              <a:rPr lang="en-AU" dirty="0">
                <a:solidFill>
                  <a:schemeClr val="bg1"/>
                </a:solidFill>
                <a:latin typeface="Franklin Gothic Medium" panose="020B0603020102020204" pitchFamily="34" charset="0"/>
              </a:rPr>
              <a:t>Click </a:t>
            </a:r>
            <a:r>
              <a:rPr lang="en-AU" dirty="0">
                <a:solidFill>
                  <a:srgbClr val="FFC000"/>
                </a:solidFill>
                <a:latin typeface="Franklin Gothic Medium" panose="020B0603020102020204" pitchFamily="34" charset="0"/>
              </a:rPr>
              <a:t>sign in </a:t>
            </a:r>
            <a:r>
              <a:rPr lang="en-AU" dirty="0">
                <a:solidFill>
                  <a:schemeClr val="bg1"/>
                </a:solidFill>
                <a:latin typeface="Franklin Gothic Medium" panose="020B0603020102020204" pitchFamily="34" charset="0"/>
              </a:rPr>
              <a:t>on the top right of page </a:t>
            </a:r>
          </a:p>
          <a:p>
            <a:pPr marL="457200" indent="-457200" algn="l">
              <a:buFont typeface="+mj-lt"/>
              <a:buAutoNum type="arabicPeriod"/>
            </a:pPr>
            <a:r>
              <a:rPr lang="en-AU" dirty="0">
                <a:solidFill>
                  <a:schemeClr val="bg1"/>
                </a:solidFill>
                <a:latin typeface="Franklin Gothic Medium" panose="020B0603020102020204" pitchFamily="34" charset="0"/>
              </a:rPr>
              <a:t>Select </a:t>
            </a:r>
            <a:r>
              <a:rPr lang="en-AU" dirty="0">
                <a:solidFill>
                  <a:srgbClr val="FFC000"/>
                </a:solidFill>
                <a:latin typeface="Franklin Gothic Medium" panose="020B0603020102020204" pitchFamily="34" charset="0"/>
              </a:rPr>
              <a:t>request new password </a:t>
            </a:r>
          </a:p>
          <a:p>
            <a:pPr marL="457200" indent="-457200" algn="l">
              <a:buFont typeface="+mj-lt"/>
              <a:buAutoNum type="arabicPeriod"/>
            </a:pPr>
            <a:r>
              <a:rPr lang="en-AU" dirty="0">
                <a:solidFill>
                  <a:schemeClr val="bg1"/>
                </a:solidFill>
                <a:latin typeface="Franklin Gothic Medium" panose="020B0603020102020204" pitchFamily="34" charset="0"/>
              </a:rPr>
              <a:t>Enter your </a:t>
            </a:r>
            <a:r>
              <a:rPr lang="en-AU" dirty="0">
                <a:solidFill>
                  <a:srgbClr val="FFC000"/>
                </a:solidFill>
                <a:latin typeface="Franklin Gothic Medium" panose="020B0603020102020204" pitchFamily="34" charset="0"/>
              </a:rPr>
              <a:t>email address</a:t>
            </a:r>
          </a:p>
          <a:p>
            <a:pPr marL="457200" indent="-457200" algn="l">
              <a:buFont typeface="+mj-lt"/>
              <a:buAutoNum type="arabicPeriod"/>
            </a:pPr>
            <a:r>
              <a:rPr lang="en-AU" dirty="0">
                <a:solidFill>
                  <a:schemeClr val="bg1"/>
                </a:solidFill>
                <a:latin typeface="Franklin Gothic Medium" panose="020B0603020102020204" pitchFamily="34" charset="0"/>
              </a:rPr>
              <a:t>Click on </a:t>
            </a:r>
            <a:r>
              <a:rPr lang="en-AU" dirty="0">
                <a:solidFill>
                  <a:srgbClr val="FFC000"/>
                </a:solidFill>
                <a:latin typeface="Franklin Gothic Medium" panose="020B0603020102020204" pitchFamily="34" charset="0"/>
              </a:rPr>
              <a:t>e-mail new password  </a:t>
            </a:r>
          </a:p>
          <a:p>
            <a:pPr marL="457200" indent="-457200" algn="l">
              <a:buFont typeface="+mj-lt"/>
              <a:buAutoNum type="arabicPeriod"/>
            </a:pPr>
            <a:r>
              <a:rPr lang="en-AU" dirty="0">
                <a:solidFill>
                  <a:schemeClr val="bg1"/>
                </a:solidFill>
                <a:latin typeface="Franklin Gothic Medium" panose="020B0603020102020204" pitchFamily="34" charset="0"/>
              </a:rPr>
              <a:t>Use the </a:t>
            </a:r>
            <a:r>
              <a:rPr lang="en-AU" dirty="0">
                <a:solidFill>
                  <a:srgbClr val="FFC000"/>
                </a:solidFill>
                <a:latin typeface="Franklin Gothic Medium" panose="020B0603020102020204" pitchFamily="34" charset="0"/>
              </a:rPr>
              <a:t>link</a:t>
            </a:r>
            <a:r>
              <a:rPr lang="en-AU" dirty="0">
                <a:solidFill>
                  <a:schemeClr val="bg1"/>
                </a:solidFill>
                <a:latin typeface="Franklin Gothic Medium" panose="020B0603020102020204" pitchFamily="34" charset="0"/>
              </a:rPr>
              <a:t> in the recovery email to </a:t>
            </a:r>
            <a:r>
              <a:rPr lang="en-AU" dirty="0">
                <a:solidFill>
                  <a:srgbClr val="FFC000"/>
                </a:solidFill>
                <a:latin typeface="Franklin Gothic Medium" panose="020B0603020102020204" pitchFamily="34" charset="0"/>
              </a:rPr>
              <a:t>log in </a:t>
            </a:r>
            <a:r>
              <a:rPr lang="en-AU" dirty="0">
                <a:solidFill>
                  <a:schemeClr val="bg1"/>
                </a:solidFill>
                <a:latin typeface="Franklin Gothic Medium" panose="020B0603020102020204" pitchFamily="34" charset="0"/>
              </a:rPr>
              <a:t>and </a:t>
            </a:r>
            <a:r>
              <a:rPr lang="en-AU" dirty="0">
                <a:solidFill>
                  <a:srgbClr val="FFC000"/>
                </a:solidFill>
                <a:latin typeface="Franklin Gothic Medium" panose="020B0603020102020204" pitchFamily="34" charset="0"/>
              </a:rPr>
              <a:t>create a new password </a:t>
            </a:r>
          </a:p>
          <a:p>
            <a:pPr algn="l"/>
            <a:r>
              <a:rPr lang="en-AU" dirty="0">
                <a:solidFill>
                  <a:schemeClr val="accent1">
                    <a:lumMod val="40000"/>
                    <a:lumOff val="60000"/>
                  </a:schemeClr>
                </a:solidFill>
                <a:latin typeface="Franklin Gothic Medium" panose="020B0603020102020204" pitchFamily="34" charset="0"/>
              </a:rPr>
              <a:t>Mobile instructions </a:t>
            </a:r>
          </a:p>
          <a:p>
            <a:pPr marL="457200" indent="-457200" algn="l">
              <a:buFont typeface="+mj-lt"/>
              <a:buAutoNum type="arabicPeriod"/>
            </a:pPr>
            <a:r>
              <a:rPr lang="en-AU" dirty="0">
                <a:solidFill>
                  <a:schemeClr val="bg1"/>
                </a:solidFill>
                <a:latin typeface="Franklin Gothic Medium" panose="020B0603020102020204" pitchFamily="34" charset="0"/>
              </a:rPr>
              <a:t>Visit </a:t>
            </a:r>
            <a:r>
              <a:rPr lang="en-AU" dirty="0">
                <a:solidFill>
                  <a:srgbClr val="FFC000"/>
                </a:solidFill>
                <a:latin typeface="Franklin Gothic Medium" panose="020B0603020102020204" pitchFamily="34" charset="0"/>
              </a:rPr>
              <a:t>cpsu.memberadvantage.com.au </a:t>
            </a:r>
          </a:p>
          <a:p>
            <a:pPr marL="457200" indent="-457200" algn="l">
              <a:buFont typeface="+mj-lt"/>
              <a:buAutoNum type="arabicPeriod"/>
            </a:pPr>
            <a:r>
              <a:rPr lang="en-AU" dirty="0">
                <a:solidFill>
                  <a:schemeClr val="bg1"/>
                </a:solidFill>
                <a:latin typeface="Franklin Gothic Medium" panose="020B0603020102020204" pitchFamily="34" charset="0"/>
              </a:rPr>
              <a:t>Click</a:t>
            </a:r>
            <a:r>
              <a:rPr lang="en-AU" dirty="0">
                <a:solidFill>
                  <a:srgbClr val="FFC000"/>
                </a:solidFill>
                <a:latin typeface="Franklin Gothic Medium" panose="020B0603020102020204" pitchFamily="34" charset="0"/>
              </a:rPr>
              <a:t> menu symbol </a:t>
            </a:r>
            <a:r>
              <a:rPr lang="en-AU" dirty="0">
                <a:solidFill>
                  <a:schemeClr val="bg1"/>
                </a:solidFill>
                <a:latin typeface="Franklin Gothic Medium" panose="020B0603020102020204" pitchFamily="34" charset="0"/>
              </a:rPr>
              <a:t>on</a:t>
            </a:r>
            <a:r>
              <a:rPr lang="en-AU" dirty="0">
                <a:solidFill>
                  <a:srgbClr val="FFC000"/>
                </a:solidFill>
                <a:latin typeface="Franklin Gothic Medium" panose="020B0603020102020204" pitchFamily="34" charset="0"/>
              </a:rPr>
              <a:t> top right of page </a:t>
            </a:r>
          </a:p>
          <a:p>
            <a:pPr marL="457200" indent="-457200" algn="l">
              <a:buFont typeface="+mj-lt"/>
              <a:buAutoNum type="arabicPeriod"/>
            </a:pPr>
            <a:r>
              <a:rPr lang="en-AU" dirty="0">
                <a:solidFill>
                  <a:schemeClr val="bg1"/>
                </a:solidFill>
                <a:latin typeface="Franklin Gothic Medium" panose="020B0603020102020204" pitchFamily="34" charset="0"/>
              </a:rPr>
              <a:t>Click on </a:t>
            </a:r>
            <a:r>
              <a:rPr lang="en-AU" dirty="0">
                <a:solidFill>
                  <a:srgbClr val="FFC000"/>
                </a:solidFill>
                <a:latin typeface="Franklin Gothic Medium" panose="020B0603020102020204" pitchFamily="34" charset="0"/>
              </a:rPr>
              <a:t>sign-in</a:t>
            </a:r>
          </a:p>
          <a:p>
            <a:pPr marL="457200" indent="-457200" algn="l">
              <a:buFont typeface="+mj-lt"/>
              <a:buAutoNum type="arabicPeriod"/>
            </a:pPr>
            <a:r>
              <a:rPr lang="en-AU" dirty="0">
                <a:solidFill>
                  <a:schemeClr val="bg1">
                    <a:lumMod val="95000"/>
                  </a:schemeClr>
                </a:solidFill>
                <a:latin typeface="Franklin Gothic Medium" panose="020B0603020102020204" pitchFamily="34" charset="0"/>
              </a:rPr>
              <a:t>Then </a:t>
            </a:r>
            <a:r>
              <a:rPr lang="en-AU" dirty="0">
                <a:solidFill>
                  <a:srgbClr val="FFC000"/>
                </a:solidFill>
                <a:latin typeface="Franklin Gothic Medium" panose="020B0603020102020204" pitchFamily="34" charset="0"/>
              </a:rPr>
              <a:t>sign in </a:t>
            </a:r>
            <a:r>
              <a:rPr lang="en-AU" dirty="0">
                <a:solidFill>
                  <a:schemeClr val="bg1"/>
                </a:solidFill>
                <a:latin typeface="Franklin Gothic Medium" panose="020B0603020102020204" pitchFamily="34" charset="0"/>
              </a:rPr>
              <a:t>with log in details </a:t>
            </a:r>
          </a:p>
          <a:p>
            <a:pPr marL="457200" indent="-457200" algn="l">
              <a:buFont typeface="+mj-lt"/>
              <a:buAutoNum type="arabicPeriod"/>
            </a:pPr>
            <a:r>
              <a:rPr lang="en-AU" dirty="0">
                <a:solidFill>
                  <a:schemeClr val="bg1"/>
                </a:solidFill>
                <a:latin typeface="Franklin Gothic Medium" panose="020B0603020102020204" pitchFamily="34" charset="0"/>
              </a:rPr>
              <a:t>Select share or menu then </a:t>
            </a:r>
            <a:r>
              <a:rPr lang="en-AU" dirty="0">
                <a:solidFill>
                  <a:srgbClr val="FFC000"/>
                </a:solidFill>
                <a:latin typeface="Franklin Gothic Medium" panose="020B0603020102020204" pitchFamily="34" charset="0"/>
              </a:rPr>
              <a:t>Add to Home Screen</a:t>
            </a:r>
            <a:r>
              <a:rPr lang="en-AU" dirty="0">
                <a:solidFill>
                  <a:schemeClr val="bg1"/>
                </a:solidFill>
                <a:latin typeface="Franklin Gothic Medium" panose="020B0603020102020204" pitchFamily="34" charset="0"/>
              </a:rPr>
              <a:t>. Creates short cut for future access </a:t>
            </a:r>
          </a:p>
          <a:p>
            <a:pPr algn="l"/>
            <a:br>
              <a:rPr lang="en-AU" dirty="0">
                <a:solidFill>
                  <a:srgbClr val="FFC000"/>
                </a:solidFill>
                <a:latin typeface="Franklin Gothic Medium" panose="020B0603020102020204" pitchFamily="34" charset="0"/>
              </a:rPr>
            </a:br>
            <a:r>
              <a:rPr lang="en-AU" sz="3400" dirty="0">
                <a:solidFill>
                  <a:srgbClr val="FFC000"/>
                </a:solidFill>
                <a:latin typeface="Franklin Gothic Medium" panose="020B0603020102020204" pitchFamily="34" charset="0"/>
              </a:rPr>
              <a:t>Need help? </a:t>
            </a:r>
            <a:r>
              <a:rPr lang="en-AU" sz="3400" dirty="0">
                <a:solidFill>
                  <a:schemeClr val="bg1"/>
                </a:solidFill>
                <a:latin typeface="Franklin Gothic Medium" panose="020B0603020102020204" pitchFamily="34" charset="0"/>
              </a:rPr>
              <a:t>Email cpsuweb@cpsu.org.au </a:t>
            </a:r>
            <a:endParaRPr lang="en-AU" dirty="0">
              <a:solidFill>
                <a:schemeClr val="bg1"/>
              </a:solidFill>
              <a:latin typeface="Franklin Gothic Medium" panose="020B0603020102020204" pitchFamily="34" charset="0"/>
            </a:endParaRPr>
          </a:p>
          <a:p>
            <a:pPr marL="457200" indent="-457200" algn="l">
              <a:buFont typeface="+mj-lt"/>
              <a:buAutoNum type="arabicPeriod"/>
            </a:pPr>
            <a:endParaRPr lang="en-AU" dirty="0">
              <a:solidFill>
                <a:schemeClr val="bg1"/>
              </a:solidFill>
              <a:latin typeface="Franklin Gothic Medium" panose="020B0603020102020204" pitchFamily="34" charset="0"/>
            </a:endParaRPr>
          </a:p>
          <a:p>
            <a:pPr algn="l"/>
            <a:endParaRPr lang="en-AU" dirty="0">
              <a:solidFill>
                <a:schemeClr val="bg1"/>
              </a:solidFill>
              <a:latin typeface="Franklin Gothic Medium" panose="020B0603020102020204" pitchFamily="34" charset="0"/>
            </a:endParaRPr>
          </a:p>
          <a:p>
            <a:pPr marL="342900" indent="-342900" algn="l">
              <a:buFont typeface="Arial" panose="020B0604020202020204" pitchFamily="34" charset="0"/>
              <a:buChar char="•"/>
            </a:pPr>
            <a:endParaRPr lang="en-AU" dirty="0">
              <a:solidFill>
                <a:schemeClr val="bg2"/>
              </a:solidFill>
              <a:latin typeface="Franklin Gothic Medium" panose="020B0603020102020204" pitchFamily="34" charset="0"/>
            </a:endParaRPr>
          </a:p>
        </p:txBody>
      </p:sp>
      <p:pic>
        <p:nvPicPr>
          <p:cNvPr id="3" name="Picture 2" descr="A picture containing table&#10;&#10;Description automatically generated">
            <a:extLst>
              <a:ext uri="{FF2B5EF4-FFF2-40B4-BE49-F238E27FC236}">
                <a16:creationId xmlns:a16="http://schemas.microsoft.com/office/drawing/2014/main" id="{60118198-7C53-4A6F-B28A-43DF86650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18060">
            <a:off x="5414350" y="1124464"/>
            <a:ext cx="3502906" cy="1718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screenshot of a cell phone&#10;&#10;Description automatically generated">
            <a:extLst>
              <a:ext uri="{FF2B5EF4-FFF2-40B4-BE49-F238E27FC236}">
                <a16:creationId xmlns:a16="http://schemas.microsoft.com/office/drawing/2014/main" id="{25FD4EBB-88AB-4B94-B29D-C79704CF3D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33831">
            <a:off x="5388882" y="1960321"/>
            <a:ext cx="2256989" cy="2799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close up of a device&#10;&#10;Description automatically generated">
            <a:extLst>
              <a:ext uri="{FF2B5EF4-FFF2-40B4-BE49-F238E27FC236}">
                <a16:creationId xmlns:a16="http://schemas.microsoft.com/office/drawing/2014/main" id="{FCC386C8-BCBC-4562-BF0C-309801D5CA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90942">
            <a:off x="7312136" y="3369041"/>
            <a:ext cx="1497275" cy="3113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196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2000"/>
                                        <p:tgtEl>
                                          <p:spTgt spid="9">
                                            <p:txEl>
                                              <p:pRg st="3" end="3"/>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2000"/>
                                        <p:tgtEl>
                                          <p:spTgt spid="9">
                                            <p:txEl>
                                              <p:pRg st="5" end="5"/>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2000"/>
                                        <p:tgtEl>
                                          <p:spTgt spid="9">
                                            <p:txEl>
                                              <p:pRg st="6" end="6"/>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fade">
                                      <p:cBhvr>
                                        <p:cTn id="39" dur="2000"/>
                                        <p:tgtEl>
                                          <p:spTgt spid="9">
                                            <p:txEl>
                                              <p:pRg st="7" end="7"/>
                                            </p:txEl>
                                          </p:spTgt>
                                        </p:tgtEl>
                                      </p:cBhvr>
                                    </p:animEffect>
                                  </p:childTnLst>
                                </p:cTn>
                              </p:par>
                            </p:childTnLst>
                          </p:cTn>
                        </p:par>
                        <p:par>
                          <p:cTn id="40" fill="hold">
                            <p:stCondLst>
                              <p:cond delay="18000"/>
                            </p:stCondLst>
                            <p:childTnLst>
                              <p:par>
                                <p:cTn id="41" presetID="10" presetClass="entr" presetSubtype="0" fill="hold" grpId="0" nodeType="after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Effect transition="in" filter="fade">
                                      <p:cBhvr>
                                        <p:cTn id="43" dur="2000"/>
                                        <p:tgtEl>
                                          <p:spTgt spid="9">
                                            <p:txEl>
                                              <p:pRg st="8" end="8"/>
                                            </p:txEl>
                                          </p:spTgt>
                                        </p:tgtEl>
                                      </p:cBhvr>
                                    </p:animEffect>
                                  </p:childTnLst>
                                </p:cTn>
                              </p:par>
                            </p:childTnLst>
                          </p:cTn>
                        </p:par>
                        <p:par>
                          <p:cTn id="44" fill="hold">
                            <p:stCondLst>
                              <p:cond delay="20000"/>
                            </p:stCondLst>
                            <p:childTnLst>
                              <p:par>
                                <p:cTn id="45" presetID="10" presetClass="entr" presetSubtype="0" fill="hold" grpId="0" nodeType="after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2000"/>
                                        <p:tgtEl>
                                          <p:spTgt spid="9">
                                            <p:txEl>
                                              <p:pRg st="9" end="9"/>
                                            </p:txEl>
                                          </p:spTgt>
                                        </p:tgtEl>
                                      </p:cBhvr>
                                    </p:animEffect>
                                  </p:childTnLst>
                                </p:cTn>
                              </p:par>
                            </p:childTnLst>
                          </p:cTn>
                        </p:par>
                        <p:par>
                          <p:cTn id="48" fill="hold">
                            <p:stCondLst>
                              <p:cond delay="22000"/>
                            </p:stCondLst>
                            <p:childTnLst>
                              <p:par>
                                <p:cTn id="49" presetID="10" presetClass="entr" presetSubtype="0" fill="hold" grpId="0" nodeType="afterEffect">
                                  <p:stCondLst>
                                    <p:cond delay="0"/>
                                  </p:stCondLst>
                                  <p:childTnLst>
                                    <p:set>
                                      <p:cBhvr>
                                        <p:cTn id="50" dur="1" fill="hold">
                                          <p:stCondLst>
                                            <p:cond delay="0"/>
                                          </p:stCondLst>
                                        </p:cTn>
                                        <p:tgtEl>
                                          <p:spTgt spid="9">
                                            <p:txEl>
                                              <p:pRg st="10" end="10"/>
                                            </p:txEl>
                                          </p:spTgt>
                                        </p:tgtEl>
                                        <p:attrNameLst>
                                          <p:attrName>style.visibility</p:attrName>
                                        </p:attrNameLst>
                                      </p:cBhvr>
                                      <p:to>
                                        <p:strVal val="visible"/>
                                      </p:to>
                                    </p:set>
                                    <p:animEffect transition="in" filter="fade">
                                      <p:cBhvr>
                                        <p:cTn id="51" dur="2000"/>
                                        <p:tgtEl>
                                          <p:spTgt spid="9">
                                            <p:txEl>
                                              <p:pRg st="10" end="10"/>
                                            </p:txEl>
                                          </p:spTgt>
                                        </p:tgtEl>
                                      </p:cBhvr>
                                    </p:animEffect>
                                  </p:childTnLst>
                                </p:cTn>
                              </p:par>
                            </p:childTnLst>
                          </p:cTn>
                        </p:par>
                        <p:par>
                          <p:cTn id="52" fill="hold">
                            <p:stCondLst>
                              <p:cond delay="24000"/>
                            </p:stCondLst>
                            <p:childTnLst>
                              <p:par>
                                <p:cTn id="53" presetID="10" presetClass="entr" presetSubtype="0" fill="hold" grpId="0" nodeType="afterEffect">
                                  <p:stCondLst>
                                    <p:cond delay="0"/>
                                  </p:stCondLst>
                                  <p:childTnLst>
                                    <p:set>
                                      <p:cBhvr>
                                        <p:cTn id="54" dur="1" fill="hold">
                                          <p:stCondLst>
                                            <p:cond delay="0"/>
                                          </p:stCondLst>
                                        </p:cTn>
                                        <p:tgtEl>
                                          <p:spTgt spid="9">
                                            <p:txEl>
                                              <p:pRg st="11" end="11"/>
                                            </p:txEl>
                                          </p:spTgt>
                                        </p:tgtEl>
                                        <p:attrNameLst>
                                          <p:attrName>style.visibility</p:attrName>
                                        </p:attrNameLst>
                                      </p:cBhvr>
                                      <p:to>
                                        <p:strVal val="visible"/>
                                      </p:to>
                                    </p:set>
                                    <p:animEffect transition="in" filter="fade">
                                      <p:cBhvr>
                                        <p:cTn id="55" dur="2000"/>
                                        <p:tgtEl>
                                          <p:spTgt spid="9">
                                            <p:txEl>
                                              <p:pRg st="11" end="11"/>
                                            </p:txEl>
                                          </p:spTgt>
                                        </p:tgtEl>
                                      </p:cBhvr>
                                    </p:animEffect>
                                  </p:childTnLst>
                                </p:cTn>
                              </p:par>
                            </p:childTnLst>
                          </p:cTn>
                        </p:par>
                        <p:par>
                          <p:cTn id="56" fill="hold">
                            <p:stCondLst>
                              <p:cond delay="26000"/>
                            </p:stCondLst>
                            <p:childTnLst>
                              <p:par>
                                <p:cTn id="57" presetID="10" presetClass="entr" presetSubtype="0" fill="hold" grpId="0" nodeType="afterEffect">
                                  <p:stCondLst>
                                    <p:cond delay="0"/>
                                  </p:stCondLst>
                                  <p:childTnLst>
                                    <p:set>
                                      <p:cBhvr>
                                        <p:cTn id="58" dur="1" fill="hold">
                                          <p:stCondLst>
                                            <p:cond delay="0"/>
                                          </p:stCondLst>
                                        </p:cTn>
                                        <p:tgtEl>
                                          <p:spTgt spid="9">
                                            <p:txEl>
                                              <p:pRg st="12" end="12"/>
                                            </p:txEl>
                                          </p:spTgt>
                                        </p:tgtEl>
                                        <p:attrNameLst>
                                          <p:attrName>style.visibility</p:attrName>
                                        </p:attrNameLst>
                                      </p:cBhvr>
                                      <p:to>
                                        <p:strVal val="visible"/>
                                      </p:to>
                                    </p:set>
                                    <p:animEffect transition="in" filter="fade">
                                      <p:cBhvr>
                                        <p:cTn id="59" dur="2000"/>
                                        <p:tgtEl>
                                          <p:spTgt spid="9">
                                            <p:txEl>
                                              <p:pRg st="12" end="12"/>
                                            </p:txEl>
                                          </p:spTgt>
                                        </p:tgtEl>
                                      </p:cBhvr>
                                    </p:animEffect>
                                  </p:childTnLst>
                                </p:cTn>
                              </p:par>
                            </p:childTnLst>
                          </p:cTn>
                        </p:par>
                        <p:par>
                          <p:cTn id="60" fill="hold">
                            <p:stCondLst>
                              <p:cond delay="28000"/>
                            </p:stCondLst>
                            <p:childTnLst>
                              <p:par>
                                <p:cTn id="61" presetID="10" presetClass="entr" presetSubtype="0" fill="hold" grpId="0" nodeType="afterEffect">
                                  <p:stCondLst>
                                    <p:cond delay="0"/>
                                  </p:stCondLst>
                                  <p:childTnLst>
                                    <p:set>
                                      <p:cBhvr>
                                        <p:cTn id="62" dur="1" fill="hold">
                                          <p:stCondLst>
                                            <p:cond delay="0"/>
                                          </p:stCondLst>
                                        </p:cTn>
                                        <p:tgtEl>
                                          <p:spTgt spid="9">
                                            <p:txEl>
                                              <p:pRg st="13" end="13"/>
                                            </p:txEl>
                                          </p:spTgt>
                                        </p:tgtEl>
                                        <p:attrNameLst>
                                          <p:attrName>style.visibility</p:attrName>
                                        </p:attrNameLst>
                                      </p:cBhvr>
                                      <p:to>
                                        <p:strVal val="visible"/>
                                      </p:to>
                                    </p:set>
                                    <p:animEffect transition="in" filter="fade">
                                      <p:cBhvr>
                                        <p:cTn id="63" dur="2000"/>
                                        <p:tgtEl>
                                          <p:spTgt spid="9">
                                            <p:txEl>
                                              <p:pRg st="13" end="13"/>
                                            </p:txEl>
                                          </p:spTgt>
                                        </p:tgtEl>
                                      </p:cBhvr>
                                    </p:animEffect>
                                  </p:childTnLst>
                                </p:cTn>
                              </p:par>
                            </p:childTnLst>
                          </p:cTn>
                        </p:par>
                        <p:par>
                          <p:cTn id="64" fill="hold">
                            <p:stCondLst>
                              <p:cond delay="30000"/>
                            </p:stCondLst>
                            <p:childTnLst>
                              <p:par>
                                <p:cTn id="65" presetID="31" presetClass="entr" presetSubtype="0"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ppt_w</p:attrName>
                                        </p:attrNameLst>
                                      </p:cBhvr>
                                      <p:tavLst>
                                        <p:tav tm="0">
                                          <p:val>
                                            <p:fltVal val="0"/>
                                          </p:val>
                                        </p:tav>
                                        <p:tav tm="100000">
                                          <p:val>
                                            <p:strVal val="#ppt_w"/>
                                          </p:val>
                                        </p:tav>
                                      </p:tavLst>
                                    </p:anim>
                                    <p:anim calcmode="lin" valueType="num">
                                      <p:cBhvr>
                                        <p:cTn id="68" dur="1000" fill="hold"/>
                                        <p:tgtEl>
                                          <p:spTgt spid="3"/>
                                        </p:tgtEl>
                                        <p:attrNameLst>
                                          <p:attrName>ppt_h</p:attrName>
                                        </p:attrNameLst>
                                      </p:cBhvr>
                                      <p:tavLst>
                                        <p:tav tm="0">
                                          <p:val>
                                            <p:fltVal val="0"/>
                                          </p:val>
                                        </p:tav>
                                        <p:tav tm="100000">
                                          <p:val>
                                            <p:strVal val="#ppt_h"/>
                                          </p:val>
                                        </p:tav>
                                      </p:tavLst>
                                    </p:anim>
                                    <p:anim calcmode="lin" valueType="num">
                                      <p:cBhvr>
                                        <p:cTn id="69" dur="1000" fill="hold"/>
                                        <p:tgtEl>
                                          <p:spTgt spid="3"/>
                                        </p:tgtEl>
                                        <p:attrNameLst>
                                          <p:attrName>style.rotation</p:attrName>
                                        </p:attrNameLst>
                                      </p:cBhvr>
                                      <p:tavLst>
                                        <p:tav tm="0">
                                          <p:val>
                                            <p:fltVal val="90"/>
                                          </p:val>
                                        </p:tav>
                                        <p:tav tm="100000">
                                          <p:val>
                                            <p:fltVal val="0"/>
                                          </p:val>
                                        </p:tav>
                                      </p:tavLst>
                                    </p:anim>
                                    <p:animEffect transition="in" filter="fade">
                                      <p:cBhvr>
                                        <p:cTn id="70" dur="1000"/>
                                        <p:tgtEl>
                                          <p:spTgt spid="3"/>
                                        </p:tgtEl>
                                      </p:cBhvr>
                                    </p:animEffect>
                                  </p:childTnLst>
                                </p:cTn>
                              </p:par>
                            </p:childTnLst>
                          </p:cTn>
                        </p:par>
                        <p:par>
                          <p:cTn id="71" fill="hold">
                            <p:stCondLst>
                              <p:cond delay="31000"/>
                            </p:stCondLst>
                            <p:childTnLst>
                              <p:par>
                                <p:cTn id="72" presetID="31" presetClass="entr" presetSubtype="0" fill="hold" nodeType="after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p:cTn id="74" dur="1000" fill="hold"/>
                                        <p:tgtEl>
                                          <p:spTgt spid="6"/>
                                        </p:tgtEl>
                                        <p:attrNameLst>
                                          <p:attrName>ppt_w</p:attrName>
                                        </p:attrNameLst>
                                      </p:cBhvr>
                                      <p:tavLst>
                                        <p:tav tm="0">
                                          <p:val>
                                            <p:fltVal val="0"/>
                                          </p:val>
                                        </p:tav>
                                        <p:tav tm="100000">
                                          <p:val>
                                            <p:strVal val="#ppt_w"/>
                                          </p:val>
                                        </p:tav>
                                      </p:tavLst>
                                    </p:anim>
                                    <p:anim calcmode="lin" valueType="num">
                                      <p:cBhvr>
                                        <p:cTn id="75" dur="1000" fill="hold"/>
                                        <p:tgtEl>
                                          <p:spTgt spid="6"/>
                                        </p:tgtEl>
                                        <p:attrNameLst>
                                          <p:attrName>ppt_h</p:attrName>
                                        </p:attrNameLst>
                                      </p:cBhvr>
                                      <p:tavLst>
                                        <p:tav tm="0">
                                          <p:val>
                                            <p:fltVal val="0"/>
                                          </p:val>
                                        </p:tav>
                                        <p:tav tm="100000">
                                          <p:val>
                                            <p:strVal val="#ppt_h"/>
                                          </p:val>
                                        </p:tav>
                                      </p:tavLst>
                                    </p:anim>
                                    <p:anim calcmode="lin" valueType="num">
                                      <p:cBhvr>
                                        <p:cTn id="76" dur="1000" fill="hold"/>
                                        <p:tgtEl>
                                          <p:spTgt spid="6"/>
                                        </p:tgtEl>
                                        <p:attrNameLst>
                                          <p:attrName>style.rotation</p:attrName>
                                        </p:attrNameLst>
                                      </p:cBhvr>
                                      <p:tavLst>
                                        <p:tav tm="0">
                                          <p:val>
                                            <p:fltVal val="90"/>
                                          </p:val>
                                        </p:tav>
                                        <p:tav tm="100000">
                                          <p:val>
                                            <p:fltVal val="0"/>
                                          </p:val>
                                        </p:tav>
                                      </p:tavLst>
                                    </p:anim>
                                    <p:animEffect transition="in" filter="fade">
                                      <p:cBhvr>
                                        <p:cTn id="77" dur="1000"/>
                                        <p:tgtEl>
                                          <p:spTgt spid="6"/>
                                        </p:tgtEl>
                                      </p:cBhvr>
                                    </p:animEffect>
                                  </p:childTnLst>
                                </p:cTn>
                              </p:par>
                            </p:childTnLst>
                          </p:cTn>
                        </p:par>
                        <p:par>
                          <p:cTn id="78" fill="hold">
                            <p:stCondLst>
                              <p:cond delay="32000"/>
                            </p:stCondLst>
                            <p:childTnLst>
                              <p:par>
                                <p:cTn id="79" presetID="31" presetClass="entr" presetSubtype="0" fill="hold" nodeType="after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1000" fill="hold"/>
                                        <p:tgtEl>
                                          <p:spTgt spid="12"/>
                                        </p:tgtEl>
                                        <p:attrNameLst>
                                          <p:attrName>ppt_w</p:attrName>
                                        </p:attrNameLst>
                                      </p:cBhvr>
                                      <p:tavLst>
                                        <p:tav tm="0">
                                          <p:val>
                                            <p:fltVal val="0"/>
                                          </p:val>
                                        </p:tav>
                                        <p:tav tm="100000">
                                          <p:val>
                                            <p:strVal val="#ppt_w"/>
                                          </p:val>
                                        </p:tav>
                                      </p:tavLst>
                                    </p:anim>
                                    <p:anim calcmode="lin" valueType="num">
                                      <p:cBhvr>
                                        <p:cTn id="82" dur="1000" fill="hold"/>
                                        <p:tgtEl>
                                          <p:spTgt spid="12"/>
                                        </p:tgtEl>
                                        <p:attrNameLst>
                                          <p:attrName>ppt_h</p:attrName>
                                        </p:attrNameLst>
                                      </p:cBhvr>
                                      <p:tavLst>
                                        <p:tav tm="0">
                                          <p:val>
                                            <p:fltVal val="0"/>
                                          </p:val>
                                        </p:tav>
                                        <p:tav tm="100000">
                                          <p:val>
                                            <p:strVal val="#ppt_h"/>
                                          </p:val>
                                        </p:tav>
                                      </p:tavLst>
                                    </p:anim>
                                    <p:anim calcmode="lin" valueType="num">
                                      <p:cBhvr>
                                        <p:cTn id="83" dur="1000" fill="hold"/>
                                        <p:tgtEl>
                                          <p:spTgt spid="12"/>
                                        </p:tgtEl>
                                        <p:attrNameLst>
                                          <p:attrName>style.rotation</p:attrName>
                                        </p:attrNameLst>
                                      </p:cBhvr>
                                      <p:tavLst>
                                        <p:tav tm="0">
                                          <p:val>
                                            <p:fltVal val="90"/>
                                          </p:val>
                                        </p:tav>
                                        <p:tav tm="100000">
                                          <p:val>
                                            <p:fltVal val="0"/>
                                          </p:val>
                                        </p:tav>
                                      </p:tavLst>
                                    </p:anim>
                                    <p:animEffect transition="in" filter="fade">
                                      <p:cBhvr>
                                        <p:cTn id="8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evice&#10;&#10;Description automatically generated">
            <a:extLst>
              <a:ext uri="{FF2B5EF4-FFF2-40B4-BE49-F238E27FC236}">
                <a16:creationId xmlns:a16="http://schemas.microsoft.com/office/drawing/2014/main" id="{0A96575F-CE46-4373-B43B-8DDCD2EDC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ubtitle 2">
            <a:extLst>
              <a:ext uri="{FF2B5EF4-FFF2-40B4-BE49-F238E27FC236}">
                <a16:creationId xmlns:a16="http://schemas.microsoft.com/office/drawing/2014/main" id="{20491D13-46E5-4F8C-BBE3-52324B279E91}"/>
              </a:ext>
            </a:extLst>
          </p:cNvPr>
          <p:cNvSpPr>
            <a:spLocks noGrp="1"/>
          </p:cNvSpPr>
          <p:nvPr>
            <p:ph type="subTitle" idx="1"/>
          </p:nvPr>
        </p:nvSpPr>
        <p:spPr>
          <a:xfrm>
            <a:off x="403787" y="2239301"/>
            <a:ext cx="4685571" cy="3390200"/>
          </a:xfrm>
        </p:spPr>
        <p:txBody>
          <a:bodyPr>
            <a:normAutofit/>
          </a:bodyPr>
          <a:lstStyle/>
          <a:p>
            <a:pPr marL="342900" indent="-342900" algn="l">
              <a:buFont typeface="Arial" panose="020B0604020202020204" pitchFamily="34" charset="0"/>
              <a:buChar char="•"/>
            </a:pPr>
            <a:r>
              <a:rPr lang="en-AU" sz="2800" dirty="0">
                <a:solidFill>
                  <a:schemeClr val="bg1">
                    <a:lumMod val="95000"/>
                  </a:schemeClr>
                </a:solidFill>
                <a:latin typeface="Franklin Gothic Medium" panose="020B0603020102020204" pitchFamily="34" charset="0"/>
              </a:rPr>
              <a:t>Member advantage </a:t>
            </a:r>
          </a:p>
          <a:p>
            <a:pPr marL="342900" indent="-342900" algn="l">
              <a:buFont typeface="Arial" panose="020B0604020202020204" pitchFamily="34" charset="0"/>
              <a:buChar char="•"/>
            </a:pPr>
            <a:r>
              <a:rPr lang="en-AU" sz="2800" dirty="0">
                <a:solidFill>
                  <a:srgbClr val="FFC000"/>
                </a:solidFill>
                <a:latin typeface="Franklin Gothic Medium" panose="020B0603020102020204" pitchFamily="34" charset="0"/>
              </a:rPr>
              <a:t>Member support </a:t>
            </a:r>
          </a:p>
          <a:p>
            <a:pPr marL="342900" indent="-342900" algn="l">
              <a:buFont typeface="Arial" panose="020B0604020202020204" pitchFamily="34" charset="0"/>
              <a:buChar char="•"/>
            </a:pPr>
            <a:r>
              <a:rPr lang="en-AU" sz="2800" dirty="0">
                <a:solidFill>
                  <a:schemeClr val="bg2"/>
                </a:solidFill>
                <a:latin typeface="Franklin Gothic Medium" panose="020B0603020102020204" pitchFamily="34" charset="0"/>
              </a:rPr>
              <a:t>Member cover </a:t>
            </a:r>
          </a:p>
          <a:p>
            <a:pPr marL="342900" indent="-342900" algn="l">
              <a:buFont typeface="Arial" panose="020B0604020202020204" pitchFamily="34" charset="0"/>
              <a:buChar char="•"/>
            </a:pPr>
            <a:r>
              <a:rPr lang="en-AU" sz="2800" dirty="0">
                <a:solidFill>
                  <a:schemeClr val="bg2"/>
                </a:solidFill>
                <a:latin typeface="Franklin Gothic Medium" panose="020B0603020102020204" pitchFamily="34" charset="0"/>
              </a:rPr>
              <a:t>Member protect </a:t>
            </a:r>
          </a:p>
          <a:p>
            <a:pPr marL="342900" indent="-342900" algn="l">
              <a:buFont typeface="Arial" panose="020B0604020202020204" pitchFamily="34" charset="0"/>
              <a:buChar char="•"/>
            </a:pPr>
            <a:r>
              <a:rPr lang="en-AU" sz="2800" dirty="0">
                <a:solidFill>
                  <a:schemeClr val="bg2"/>
                </a:solidFill>
                <a:latin typeface="Franklin Gothic Medium" panose="020B0603020102020204" pitchFamily="34" charset="0"/>
              </a:rPr>
              <a:t>Member development</a:t>
            </a:r>
          </a:p>
        </p:txBody>
      </p:sp>
    </p:spTree>
    <p:extLst>
      <p:ext uri="{BB962C8B-B14F-4D97-AF65-F5344CB8AC3E}">
        <p14:creationId xmlns:p14="http://schemas.microsoft.com/office/powerpoint/2010/main" val="9699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8B6F651E519444981F97F975F26C21" ma:contentTypeVersion="13" ma:contentTypeDescription="Create a new document." ma:contentTypeScope="" ma:versionID="125d00b08be457c0416a59e7befb512e">
  <xsd:schema xmlns:xsd="http://www.w3.org/2001/XMLSchema" xmlns:xs="http://www.w3.org/2001/XMLSchema" xmlns:p="http://schemas.microsoft.com/office/2006/metadata/properties" xmlns:ns3="7e345832-9448-4cc1-8379-fe0ba5c4da13" xmlns:ns4="2a491879-fe17-4916-9ba9-1d1094ebdc0c" targetNamespace="http://schemas.microsoft.com/office/2006/metadata/properties" ma:root="true" ma:fieldsID="524d3c637ef0e4fdc0eb269655944a6a" ns3:_="" ns4:_="">
    <xsd:import namespace="7e345832-9448-4cc1-8379-fe0ba5c4da13"/>
    <xsd:import namespace="2a491879-fe17-4916-9ba9-1d1094ebdc0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45832-9448-4cc1-8379-fe0ba5c4d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491879-fe17-4916-9ba9-1d1094ebdc0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DA38A7-390B-486E-B4F7-6C25633187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345832-9448-4cc1-8379-fe0ba5c4da13"/>
    <ds:schemaRef ds:uri="2a491879-fe17-4916-9ba9-1d1094ebdc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F5E818-15BD-4C5D-84A6-5E6D9AAF8A50}">
  <ds:schemaRefs>
    <ds:schemaRef ds:uri="http://schemas.microsoft.com/sharepoint/v3/contenttype/forms"/>
  </ds:schemaRefs>
</ds:datastoreItem>
</file>

<file path=customXml/itemProps3.xml><?xml version="1.0" encoding="utf-8"?>
<ds:datastoreItem xmlns:ds="http://schemas.openxmlformats.org/officeDocument/2006/customXml" ds:itemID="{FF630BE6-65A8-4267-AB77-F10B44C96BF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12565</TotalTime>
  <Words>1315</Words>
  <Application>Microsoft Office PowerPoint</Application>
  <PresentationFormat>On-screen Show (4:3)</PresentationFormat>
  <Paragraphs>130</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Franklin Gothic Heavy</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Keenan</dc:creator>
  <cp:lastModifiedBy>Anthony Keenan</cp:lastModifiedBy>
  <cp:revision>31</cp:revision>
  <cp:lastPrinted>2020-01-28T23:07:07Z</cp:lastPrinted>
  <dcterms:created xsi:type="dcterms:W3CDTF">2019-09-04T00:18:26Z</dcterms:created>
  <dcterms:modified xsi:type="dcterms:W3CDTF">2020-11-22T23:58:21Z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0x010100158B6F651E519444981F97F975F26C21</vt:lpwstr>
  </property>
</Properties>
</file>